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e8c4ebc47d_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 name="Google Shape;96;ge8c4ebc47d_2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100">
              <a:solidFill>
                <a:srgbClr val="C55A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rgbClr val="C55A11"/>
              </a:solidFill>
              <a:highlight>
                <a:srgbClr val="FFFFFF"/>
              </a:highlight>
            </a:endParaRPr>
          </a:p>
          <a:p>
            <a:pPr indent="0" lvl="0" marL="0" rtl="0" algn="l">
              <a:spcBef>
                <a:spcPts val="0"/>
              </a:spcBef>
              <a:spcAft>
                <a:spcPts val="0"/>
              </a:spcAft>
              <a:buNone/>
            </a:pPr>
            <a:r>
              <a:t/>
            </a:r>
            <a:endParaRPr/>
          </a:p>
        </p:txBody>
      </p:sp>
      <p:sp>
        <p:nvSpPr>
          <p:cNvPr id="97" name="Google Shape;97;ge8c4ebc47d_2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b6b40e201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db6b40e201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db6b40e201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b6b40e201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db6b40e201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db6b40e201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b6b40e201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db6b40e201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db6b40e201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b6b40e201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db6b40e201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db6b40e201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b05ce8d09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eb05ce8d09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eb05ce8d09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b6b40e201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db6b40e201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db6b40e201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e8c4ebc47d_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e8c4ebc47d_2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e8c4ebc47d_2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e8c4ebc47d_0_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e8c4ebc47d_0_7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Welcome Back! </a:t>
            </a:r>
            <a:endParaRPr/>
          </a:p>
        </p:txBody>
      </p:sp>
      <p:sp>
        <p:nvSpPr>
          <p:cNvPr id="251" name="Google Shape;251;ge8c4ebc47d_0_7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8c4ebc47d_2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8c4ebc47d_2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e8c4ebc47d_2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e8c4ebc47d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e8c4ebc47d_0_3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db6b40e201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db6b40e201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db6b40e201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8c4ebc47d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e8c4ebc47d_0_5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8c4ebc47d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8c4ebc47d_0_6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e8c4ebc47d_0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e8c4ebc47d_0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14300" lvl="0" marL="228600" rtl="0" algn="l">
              <a:lnSpc>
                <a:spcPct val="90000"/>
              </a:lnSpc>
              <a:spcBef>
                <a:spcPts val="1000"/>
              </a:spcBef>
              <a:spcAft>
                <a:spcPts val="0"/>
              </a:spcAft>
              <a:buClr>
                <a:schemeClr val="dk1"/>
              </a:buClr>
              <a:buSzPts val="1800"/>
              <a:buFont typeface="Poppins"/>
              <a:buChar char="•"/>
            </a:pPr>
            <a:r>
              <a:rPr lang="en-US" sz="1800">
                <a:latin typeface="Poppins"/>
                <a:ea typeface="Poppins"/>
                <a:cs typeface="Poppins"/>
                <a:sym typeface="Poppins"/>
              </a:rPr>
              <a:t>Shaunte &amp; Anthony are former educators (teacher, guidance counselor, intervention and behavior specialist), professional athletes, and community advocates. </a:t>
            </a:r>
            <a:endParaRPr sz="1800">
              <a:latin typeface="Poppins"/>
              <a:ea typeface="Poppins"/>
              <a:cs typeface="Poppins"/>
              <a:sym typeface="Poppins"/>
            </a:endParaRPr>
          </a:p>
        </p:txBody>
      </p:sp>
      <p:sp>
        <p:nvSpPr>
          <p:cNvPr id="128" name="Google Shape;128;ge8c4ebc47d_0_8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8c4ebc47d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e8c4ebc47d_0_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14300" lvl="0" marL="228600" rtl="0" algn="l">
              <a:lnSpc>
                <a:spcPct val="90000"/>
              </a:lnSpc>
              <a:spcBef>
                <a:spcPts val="1000"/>
              </a:spcBef>
              <a:spcAft>
                <a:spcPts val="0"/>
              </a:spcAft>
              <a:buClr>
                <a:schemeClr val="dk1"/>
              </a:buClr>
              <a:buSzPts val="1800"/>
              <a:buFont typeface="Poppins"/>
              <a:buChar char="•"/>
            </a:pPr>
            <a:r>
              <a:rPr lang="en-US" sz="1800">
                <a:latin typeface="Poppins"/>
                <a:ea typeface="Poppins"/>
                <a:cs typeface="Poppins"/>
                <a:sym typeface="Poppins"/>
              </a:rPr>
              <a:t>Shaunte &amp; Anthony are former educators (teacher, guidance counselor, intervention and behavior specialist), professional athletes, and community advocates. </a:t>
            </a:r>
            <a:endParaRPr sz="1800">
              <a:latin typeface="Poppins"/>
              <a:ea typeface="Poppins"/>
              <a:cs typeface="Poppins"/>
              <a:sym typeface="Poppins"/>
            </a:endParaRPr>
          </a:p>
        </p:txBody>
      </p:sp>
      <p:sp>
        <p:nvSpPr>
          <p:cNvPr id="136" name="Google Shape;136;ge8c4ebc47d_0_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b6b40e201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b6b40e201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db6b40e201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8c4ebc47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8c4ebc47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i="1" sz="10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59" name="Google Shape;159;ge8c4ebc47d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13"/>
          <p:cNvGrpSpPr/>
          <p:nvPr/>
        </p:nvGrpSpPr>
        <p:grpSpPr>
          <a:xfrm>
            <a:off x="0" y="5204762"/>
            <a:ext cx="12191695" cy="1653192"/>
            <a:chOff x="0" y="3903669"/>
            <a:chExt cx="9144000" cy="1239925"/>
          </a:xfrm>
        </p:grpSpPr>
        <p:sp>
          <p:nvSpPr>
            <p:cNvPr id="86" name="Google Shape;86;p13"/>
            <p:cNvSpPr/>
            <p:nvPr/>
          </p:nvSpPr>
          <p:spPr>
            <a:xfrm>
              <a:off x="8154895"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13"/>
            <p:cNvSpPr/>
            <p:nvPr/>
          </p:nvSpPr>
          <p:spPr>
            <a:xfrm flipH="1">
              <a:off x="6181163" y="3903669"/>
              <a:ext cx="989100" cy="987900"/>
            </a:xfrm>
            <a:prstGeom prst="rtTriangle">
              <a:avLst/>
            </a:pr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13"/>
            <p:cNvSpPr/>
            <p:nvPr/>
          </p:nvSpPr>
          <p:spPr>
            <a:xfrm>
              <a:off x="7170274" y="3903669"/>
              <a:ext cx="989100" cy="987900"/>
            </a:xfrm>
            <a:prstGeom prst="rect">
              <a:avLst/>
            </a:pr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 name="Google Shape;89;p13"/>
            <p:cNvSpPr/>
            <p:nvPr/>
          </p:nvSpPr>
          <p:spPr>
            <a:xfrm rot="10800000">
              <a:off x="8154757" y="3903682"/>
              <a:ext cx="989100" cy="9879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 name="Google Shape;90;p13"/>
            <p:cNvSpPr/>
            <p:nvPr/>
          </p:nvSpPr>
          <p:spPr>
            <a:xfrm>
              <a:off x="0" y="4891594"/>
              <a:ext cx="9144000" cy="252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1" name="Google Shape;91;p13"/>
          <p:cNvSpPr txBox="1"/>
          <p:nvPr>
            <p:ph type="title"/>
          </p:nvPr>
        </p:nvSpPr>
        <p:spPr>
          <a:xfrm>
            <a:off x="415600" y="546667"/>
            <a:ext cx="11360700" cy="8103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3"/>
          <p:cNvSpPr txBox="1"/>
          <p:nvPr>
            <p:ph idx="1" type="body"/>
          </p:nvPr>
        </p:nvSpPr>
        <p:spPr>
          <a:xfrm>
            <a:off x="415600" y="1639833"/>
            <a:ext cx="11360700" cy="44520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3"/>
          <p:cNvSpPr txBox="1"/>
          <p:nvPr>
            <p:ph idx="12" type="sldNum"/>
          </p:nvPr>
        </p:nvSpPr>
        <p:spPr>
          <a:xfrm>
            <a:off x="11280575" y="6201587"/>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hyperlink" Target="http://www.youtube.com/watch?v=KUyewmYgShY" TargetMode="External"/><Relationship Id="rId5"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hyperlink" Target="http://www.youtube.com/watch?v=peiZgUda4dY" TargetMode="External"/><Relationship Id="rId6"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hyperlink" Target="http://www.youtube.com/watch?v=9tOJZQhO_Uw" TargetMode="External"/><Relationship Id="rId4" Type="http://schemas.openxmlformats.org/officeDocument/2006/relationships/image" Target="../media/image2.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4"/>
          <p:cNvSpPr txBox="1"/>
          <p:nvPr>
            <p:ph idx="1" type="body"/>
          </p:nvPr>
        </p:nvSpPr>
        <p:spPr>
          <a:xfrm>
            <a:off x="1060200" y="1910675"/>
            <a:ext cx="10071600" cy="29205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4300">
                <a:solidFill>
                  <a:srgbClr val="EF36A8"/>
                </a:solidFill>
                <a:latin typeface="Poppins"/>
                <a:ea typeface="Poppins"/>
                <a:cs typeface="Poppins"/>
                <a:sym typeface="Poppins"/>
              </a:rPr>
              <a:t>Good Morning WSLI! </a:t>
            </a:r>
            <a:endParaRPr b="1" sz="4300">
              <a:solidFill>
                <a:srgbClr val="EF36A8"/>
              </a:solidFill>
              <a:latin typeface="Poppins"/>
              <a:ea typeface="Poppins"/>
              <a:cs typeface="Poppins"/>
              <a:sym typeface="Poppins"/>
            </a:endParaRPr>
          </a:p>
          <a:p>
            <a:pPr indent="0" lvl="0" marL="0" rtl="0" algn="ctr">
              <a:lnSpc>
                <a:spcPct val="115000"/>
              </a:lnSpc>
              <a:spcBef>
                <a:spcPts val="0"/>
              </a:spcBef>
              <a:spcAft>
                <a:spcPts val="0"/>
              </a:spcAft>
              <a:buNone/>
            </a:pPr>
            <a:r>
              <a:t/>
            </a:r>
            <a:endParaRPr sz="2400">
              <a:solidFill>
                <a:srgbClr val="21282D"/>
              </a:solidFill>
              <a:latin typeface="Poppins"/>
              <a:ea typeface="Poppins"/>
              <a:cs typeface="Poppins"/>
              <a:sym typeface="Poppins"/>
            </a:endParaRPr>
          </a:p>
          <a:p>
            <a:pPr indent="0" lvl="0" marL="0" rtl="0" algn="ctr">
              <a:lnSpc>
                <a:spcPct val="115000"/>
              </a:lnSpc>
              <a:spcBef>
                <a:spcPts val="0"/>
              </a:spcBef>
              <a:spcAft>
                <a:spcPts val="0"/>
              </a:spcAft>
              <a:buNone/>
            </a:pPr>
            <a:r>
              <a:rPr lang="en-US" sz="2500">
                <a:solidFill>
                  <a:srgbClr val="21282D"/>
                </a:solidFill>
                <a:latin typeface="Poppins"/>
                <a:ea typeface="Poppins"/>
                <a:cs typeface="Poppins"/>
                <a:sym typeface="Poppins"/>
              </a:rPr>
              <a:t>Today we will discuss the framework of being an </a:t>
            </a:r>
            <a:endParaRPr sz="2500">
              <a:solidFill>
                <a:srgbClr val="21282D"/>
              </a:solidFill>
              <a:latin typeface="Poppins"/>
              <a:ea typeface="Poppins"/>
              <a:cs typeface="Poppins"/>
              <a:sym typeface="Poppins"/>
            </a:endParaRPr>
          </a:p>
          <a:p>
            <a:pPr indent="0" lvl="0" marL="0" rtl="0" algn="ctr">
              <a:lnSpc>
                <a:spcPct val="115000"/>
              </a:lnSpc>
              <a:spcBef>
                <a:spcPts val="0"/>
              </a:spcBef>
              <a:spcAft>
                <a:spcPts val="0"/>
              </a:spcAft>
              <a:buNone/>
            </a:pPr>
            <a:r>
              <a:rPr b="1" i="1" lang="en-US" sz="2500">
                <a:solidFill>
                  <a:srgbClr val="21282D"/>
                </a:solidFill>
                <a:latin typeface="Poppins"/>
                <a:ea typeface="Poppins"/>
                <a:cs typeface="Poppins"/>
                <a:sym typeface="Poppins"/>
              </a:rPr>
              <a:t>Abolitionist </a:t>
            </a:r>
            <a:endParaRPr b="1" i="1" sz="2500">
              <a:solidFill>
                <a:srgbClr val="21282D"/>
              </a:solidFill>
              <a:latin typeface="Poppins"/>
              <a:ea typeface="Poppins"/>
              <a:cs typeface="Poppins"/>
              <a:sym typeface="Poppins"/>
            </a:endParaRPr>
          </a:p>
          <a:p>
            <a:pPr indent="0" lvl="0" marL="0" rtl="0" algn="ctr">
              <a:lnSpc>
                <a:spcPct val="115000"/>
              </a:lnSpc>
              <a:spcBef>
                <a:spcPts val="0"/>
              </a:spcBef>
              <a:spcAft>
                <a:spcPts val="0"/>
              </a:spcAft>
              <a:buNone/>
            </a:pPr>
            <a:r>
              <a:rPr lang="en-US" sz="2500">
                <a:solidFill>
                  <a:srgbClr val="21282D"/>
                </a:solidFill>
                <a:latin typeface="Poppins"/>
                <a:ea typeface="Poppins"/>
                <a:cs typeface="Poppins"/>
                <a:sym typeface="Poppins"/>
              </a:rPr>
              <a:t>by Shaunte Johnson of Inner Enso</a:t>
            </a:r>
            <a:endParaRPr sz="2500">
              <a:solidFill>
                <a:srgbClr val="222222"/>
              </a:solidFill>
              <a:latin typeface="Poppins"/>
              <a:ea typeface="Poppins"/>
              <a:cs typeface="Poppins"/>
              <a:sym typeface="Poppins"/>
            </a:endParaRPr>
          </a:p>
          <a:p>
            <a:pPr indent="0" lvl="0" marL="228600" rtl="0" algn="l">
              <a:lnSpc>
                <a:spcPct val="115000"/>
              </a:lnSpc>
              <a:spcBef>
                <a:spcPts val="0"/>
              </a:spcBef>
              <a:spcAft>
                <a:spcPts val="0"/>
              </a:spcAft>
              <a:buNone/>
            </a:pPr>
            <a:r>
              <a:t/>
            </a:r>
            <a:endParaRPr b="1" sz="2200">
              <a:solidFill>
                <a:srgbClr val="EF36A8"/>
              </a:solidFill>
              <a:latin typeface="Poppins"/>
              <a:ea typeface="Poppins"/>
              <a:cs typeface="Poppins"/>
              <a:sym typeface="Poppins"/>
            </a:endParaRPr>
          </a:p>
          <a:p>
            <a:pPr indent="0" lvl="0" marL="228600" rtl="0" algn="l">
              <a:lnSpc>
                <a:spcPct val="115000"/>
              </a:lnSpc>
              <a:spcBef>
                <a:spcPts val="0"/>
              </a:spcBef>
              <a:spcAft>
                <a:spcPts val="0"/>
              </a:spcAft>
              <a:buNone/>
            </a:pPr>
            <a:r>
              <a:t/>
            </a:r>
            <a:endParaRPr b="1" sz="2200">
              <a:solidFill>
                <a:srgbClr val="EF36A8"/>
              </a:solidFill>
              <a:latin typeface="Poppins"/>
              <a:ea typeface="Poppins"/>
              <a:cs typeface="Poppins"/>
              <a:sym typeface="Poppins"/>
            </a:endParaRPr>
          </a:p>
        </p:txBody>
      </p:sp>
      <p:pic>
        <p:nvPicPr>
          <p:cNvPr id="100" name="Google Shape;100;p14"/>
          <p:cNvPicPr preferRelativeResize="0"/>
          <p:nvPr/>
        </p:nvPicPr>
        <p:blipFill>
          <a:blip r:embed="rId4">
            <a:alphaModFix/>
          </a:blip>
          <a:stretch>
            <a:fillRect/>
          </a:stretch>
        </p:blipFill>
        <p:spPr>
          <a:xfrm>
            <a:off x="9818275" y="6059125"/>
            <a:ext cx="1806401" cy="336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cxnSp>
        <p:nvCxnSpPr>
          <p:cNvPr id="169" name="Google Shape;169;p23"/>
          <p:cNvCxnSpPr/>
          <p:nvPr/>
        </p:nvCxnSpPr>
        <p:spPr>
          <a:xfrm>
            <a:off x="1174250" y="3818775"/>
            <a:ext cx="10153800" cy="0"/>
          </a:xfrm>
          <a:prstGeom prst="straightConnector1">
            <a:avLst/>
          </a:prstGeom>
          <a:noFill/>
          <a:ln cap="flat" cmpd="sng" w="76200">
            <a:solidFill>
              <a:srgbClr val="EF36A8"/>
            </a:solidFill>
            <a:prstDash val="solid"/>
            <a:round/>
            <a:headEnd len="med" w="med" type="none"/>
            <a:tailEnd len="med" w="med" type="none"/>
          </a:ln>
        </p:spPr>
      </p:cxnSp>
      <p:cxnSp>
        <p:nvCxnSpPr>
          <p:cNvPr id="170" name="Google Shape;170;p23"/>
          <p:cNvCxnSpPr/>
          <p:nvPr/>
        </p:nvCxnSpPr>
        <p:spPr>
          <a:xfrm>
            <a:off x="1174250" y="4336300"/>
            <a:ext cx="9255900" cy="0"/>
          </a:xfrm>
          <a:prstGeom prst="straightConnector1">
            <a:avLst/>
          </a:prstGeom>
          <a:noFill/>
          <a:ln cap="flat" cmpd="sng" w="76200">
            <a:solidFill>
              <a:srgbClr val="EF36A8"/>
            </a:solidFill>
            <a:prstDash val="solid"/>
            <a:round/>
            <a:headEnd len="med" w="med" type="none"/>
            <a:tailEnd len="med" w="med" type="none"/>
          </a:ln>
        </p:spPr>
      </p:cxnSp>
      <p:sp>
        <p:nvSpPr>
          <p:cNvPr id="171" name="Google Shape;171;p23"/>
          <p:cNvSpPr txBox="1"/>
          <p:nvPr>
            <p:ph type="title"/>
          </p:nvPr>
        </p:nvSpPr>
        <p:spPr>
          <a:xfrm>
            <a:off x="1026225" y="2376450"/>
            <a:ext cx="10538700" cy="3019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Clr>
                <a:schemeClr val="dk1"/>
              </a:buClr>
              <a:buSzPts val="4000"/>
              <a:buFont typeface="Calibri"/>
              <a:buNone/>
            </a:pPr>
            <a:r>
              <a:rPr b="1" lang="en-US" sz="3000">
                <a:latin typeface="Poppins"/>
                <a:ea typeface="Poppins"/>
                <a:cs typeface="Poppins"/>
                <a:sym typeface="Poppins"/>
              </a:rPr>
              <a:t>We will position </a:t>
            </a:r>
            <a:r>
              <a:rPr b="1" lang="en-US" sz="3000">
                <a:latin typeface="Poppins"/>
                <a:ea typeface="Poppins"/>
                <a:cs typeface="Poppins"/>
                <a:sym typeface="Poppins"/>
              </a:rPr>
              <a:t>ourselves</a:t>
            </a:r>
            <a:r>
              <a:rPr b="1" lang="en-US" sz="3000">
                <a:latin typeface="Poppins"/>
                <a:ea typeface="Poppins"/>
                <a:cs typeface="Poppins"/>
                <a:sym typeface="Poppins"/>
              </a:rPr>
              <a:t> to be </a:t>
            </a:r>
            <a:r>
              <a:rPr b="1" lang="en-US" sz="3000" u="none" strike="noStrike">
                <a:solidFill>
                  <a:schemeClr val="dk1"/>
                </a:solidFill>
                <a:latin typeface="Poppins"/>
                <a:ea typeface="Poppins"/>
                <a:cs typeface="Poppins"/>
                <a:sym typeface="Poppins"/>
              </a:rPr>
              <a:t>educated about</a:t>
            </a:r>
            <a:r>
              <a:rPr b="1" lang="en-US" sz="3000" u="none" strike="noStrike">
                <a:solidFill>
                  <a:schemeClr val="dk1"/>
                </a:solidFill>
                <a:latin typeface="Poppins"/>
                <a:ea typeface="Poppins"/>
                <a:cs typeface="Poppins"/>
                <a:sym typeface="Poppins"/>
              </a:rPr>
              <a:t> race, and participate in meaningful discussions, while being emotionally supported about a topic that </a:t>
            </a:r>
            <a:r>
              <a:rPr b="1" lang="en-US" sz="3000">
                <a:latin typeface="Poppins"/>
                <a:ea typeface="Poppins"/>
                <a:cs typeface="Poppins"/>
                <a:sym typeface="Poppins"/>
              </a:rPr>
              <a:t>can be </a:t>
            </a:r>
            <a:r>
              <a:rPr b="1" lang="en-US" sz="3000" u="none" strike="noStrike">
                <a:solidFill>
                  <a:schemeClr val="dk1"/>
                </a:solidFill>
                <a:latin typeface="Poppins"/>
                <a:ea typeface="Poppins"/>
                <a:cs typeface="Poppins"/>
                <a:sym typeface="Poppins"/>
              </a:rPr>
              <a:t>uncomfortable .</a:t>
            </a:r>
            <a:endParaRPr sz="2400">
              <a:latin typeface="Poppins"/>
              <a:ea typeface="Poppins"/>
              <a:cs typeface="Poppins"/>
              <a:sym typeface="Poppins"/>
            </a:endParaRPr>
          </a:p>
        </p:txBody>
      </p:sp>
      <p:pic>
        <p:nvPicPr>
          <p:cNvPr id="172" name="Google Shape;172;p23"/>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73" name="Google Shape;173;p23"/>
          <p:cNvSpPr txBox="1"/>
          <p:nvPr/>
        </p:nvSpPr>
        <p:spPr>
          <a:xfrm>
            <a:off x="6788925" y="6027236"/>
            <a:ext cx="27036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latin typeface="Poppins"/>
                <a:ea typeface="Poppins"/>
                <a:cs typeface="Poppins"/>
                <a:sym typeface="Poppins"/>
              </a:rPr>
              <a:t>Copyright 2021</a:t>
            </a:r>
            <a:endParaRPr>
              <a:latin typeface="Poppins"/>
              <a:ea typeface="Poppins"/>
              <a:cs typeface="Poppins"/>
              <a:sym typeface="Poppins"/>
            </a:endParaRPr>
          </a:p>
        </p:txBody>
      </p:sp>
      <p:sp>
        <p:nvSpPr>
          <p:cNvPr id="174" name="Google Shape;174;p23"/>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24"/>
          <p:cNvSpPr txBox="1"/>
          <p:nvPr>
            <p:ph type="title"/>
          </p:nvPr>
        </p:nvSpPr>
        <p:spPr>
          <a:xfrm>
            <a:off x="986777" y="1295140"/>
            <a:ext cx="10515600" cy="13257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1000"/>
              </a:spcBef>
              <a:spcAft>
                <a:spcPts val="0"/>
              </a:spcAft>
              <a:buClr>
                <a:schemeClr val="dk1"/>
              </a:buClr>
              <a:buSzPts val="4000"/>
              <a:buFont typeface="Calibri"/>
              <a:buNone/>
            </a:pPr>
            <a:r>
              <a:rPr lang="en-US" sz="2400">
                <a:solidFill>
                  <a:srgbClr val="EF36A8"/>
                </a:solidFill>
                <a:latin typeface="Poppins"/>
                <a:ea typeface="Poppins"/>
                <a:cs typeface="Poppins"/>
                <a:sym typeface="Poppins"/>
              </a:rPr>
              <a:t>STAGE 1</a:t>
            </a:r>
            <a:br>
              <a:rPr b="0" i="0" lang="en-US" sz="4000" u="none" strike="noStrike">
                <a:solidFill>
                  <a:srgbClr val="EF36A8"/>
                </a:solidFill>
                <a:latin typeface="Calibri"/>
                <a:ea typeface="Calibri"/>
                <a:cs typeface="Calibri"/>
                <a:sym typeface="Calibri"/>
              </a:rPr>
            </a:br>
            <a:r>
              <a:rPr b="1" lang="en-US" sz="3600">
                <a:latin typeface="Poppins"/>
                <a:ea typeface="Poppins"/>
                <a:cs typeface="Poppins"/>
                <a:sym typeface="Poppins"/>
              </a:rPr>
              <a:t>AWARENESS</a:t>
            </a:r>
            <a:r>
              <a:rPr i="0" lang="en-US" sz="3000" u="none" strike="noStrike">
                <a:solidFill>
                  <a:schemeClr val="dk1"/>
                </a:solidFill>
                <a:latin typeface="Poppins"/>
                <a:ea typeface="Poppins"/>
                <a:cs typeface="Poppins"/>
                <a:sym typeface="Poppins"/>
              </a:rPr>
              <a:t> </a:t>
            </a:r>
            <a:r>
              <a:rPr i="1" lang="en-US" sz="3000" u="none" strike="noStrike">
                <a:solidFill>
                  <a:schemeClr val="dk1"/>
                </a:solidFill>
                <a:latin typeface="Poppins"/>
                <a:ea typeface="Poppins"/>
                <a:cs typeface="Poppins"/>
                <a:sym typeface="Poppins"/>
              </a:rPr>
              <a:t>(</a:t>
            </a:r>
            <a:r>
              <a:rPr i="1" lang="en-US" sz="3000">
                <a:latin typeface="Poppins"/>
                <a:ea typeface="Poppins"/>
                <a:cs typeface="Poppins"/>
                <a:sym typeface="Poppins"/>
              </a:rPr>
              <a:t>Identifying Truth</a:t>
            </a:r>
            <a:r>
              <a:rPr i="1" lang="en-US" sz="3000" u="none" strike="noStrike">
                <a:solidFill>
                  <a:schemeClr val="dk1"/>
                </a:solidFill>
                <a:latin typeface="Poppins"/>
                <a:ea typeface="Poppins"/>
                <a:cs typeface="Poppins"/>
                <a:sym typeface="Poppins"/>
              </a:rPr>
              <a:t>)</a:t>
            </a:r>
            <a:r>
              <a:rPr i="0" lang="en-US" sz="3000" u="none" strike="noStrike">
                <a:solidFill>
                  <a:schemeClr val="dk1"/>
                </a:solidFill>
                <a:latin typeface="Poppins"/>
                <a:ea typeface="Poppins"/>
                <a:cs typeface="Poppins"/>
                <a:sym typeface="Poppins"/>
              </a:rPr>
              <a:t>: </a:t>
            </a:r>
            <a:endParaRPr i="1" sz="1800">
              <a:latin typeface="Poppins"/>
              <a:ea typeface="Poppins"/>
              <a:cs typeface="Poppins"/>
              <a:sym typeface="Poppins"/>
            </a:endParaRPr>
          </a:p>
        </p:txBody>
      </p:sp>
      <p:sp>
        <p:nvSpPr>
          <p:cNvPr id="181" name="Google Shape;181;p24"/>
          <p:cNvSpPr txBox="1"/>
          <p:nvPr>
            <p:ph idx="1" type="body"/>
          </p:nvPr>
        </p:nvSpPr>
        <p:spPr>
          <a:xfrm>
            <a:off x="1065700" y="3299950"/>
            <a:ext cx="10105800" cy="20790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Vocabulary </a:t>
            </a:r>
            <a:endParaRPr sz="2400">
              <a:latin typeface="Poppins"/>
              <a:ea typeface="Poppins"/>
              <a:cs typeface="Poppins"/>
              <a:sym typeface="Poppins"/>
            </a:endParaRPr>
          </a:p>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Storytelling of field experts </a:t>
            </a:r>
            <a:endParaRPr sz="2400">
              <a:latin typeface="Poppins"/>
              <a:ea typeface="Poppins"/>
              <a:cs typeface="Poppins"/>
              <a:sym typeface="Poppins"/>
            </a:endParaRPr>
          </a:p>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Families personal experiences beauce they are the true experts </a:t>
            </a:r>
            <a:endParaRPr sz="2400">
              <a:latin typeface="Poppins"/>
              <a:ea typeface="Poppins"/>
              <a:cs typeface="Poppins"/>
              <a:sym typeface="Poppins"/>
            </a:endParaRPr>
          </a:p>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Elders’ stories about the history of race in the area you serve. </a:t>
            </a:r>
            <a:endParaRPr sz="2400">
              <a:latin typeface="Poppins"/>
              <a:ea typeface="Poppins"/>
              <a:cs typeface="Poppins"/>
              <a:sym typeface="Poppins"/>
            </a:endParaRPr>
          </a:p>
        </p:txBody>
      </p:sp>
      <p:cxnSp>
        <p:nvCxnSpPr>
          <p:cNvPr id="182" name="Google Shape;182;p24"/>
          <p:cNvCxnSpPr/>
          <p:nvPr/>
        </p:nvCxnSpPr>
        <p:spPr>
          <a:xfrm>
            <a:off x="1065700" y="2618200"/>
            <a:ext cx="10222800" cy="0"/>
          </a:xfrm>
          <a:prstGeom prst="straightConnector1">
            <a:avLst/>
          </a:prstGeom>
          <a:noFill/>
          <a:ln cap="flat" cmpd="sng" w="38100">
            <a:solidFill>
              <a:srgbClr val="000000"/>
            </a:solidFill>
            <a:prstDash val="solid"/>
            <a:round/>
            <a:headEnd len="med" w="med" type="none"/>
            <a:tailEnd len="med" w="med" type="none"/>
          </a:ln>
        </p:spPr>
      </p:cxnSp>
      <p:sp>
        <p:nvSpPr>
          <p:cNvPr id="183" name="Google Shape;183;p24"/>
          <p:cNvSpPr txBox="1"/>
          <p:nvPr/>
        </p:nvSpPr>
        <p:spPr>
          <a:xfrm>
            <a:off x="996625" y="2663175"/>
            <a:ext cx="10509000" cy="78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i="1" lang="en-US" sz="1800">
                <a:solidFill>
                  <a:schemeClr val="dk1"/>
                </a:solidFill>
                <a:latin typeface="Poppins"/>
                <a:ea typeface="Poppins"/>
                <a:cs typeface="Poppins"/>
                <a:sym typeface="Poppins"/>
              </a:rPr>
              <a:t>Becoming comfortable with talking about race</a:t>
            </a:r>
            <a:endParaRPr i="1" sz="1800">
              <a:latin typeface="Poppins"/>
              <a:ea typeface="Poppins"/>
              <a:cs typeface="Poppins"/>
              <a:sym typeface="Poppins"/>
            </a:endParaRPr>
          </a:p>
        </p:txBody>
      </p:sp>
      <p:pic>
        <p:nvPicPr>
          <p:cNvPr id="184" name="Google Shape;184;p24"/>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85" name="Google Shape;185;p24"/>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cxnSp>
        <p:nvCxnSpPr>
          <p:cNvPr id="191" name="Google Shape;191;p25"/>
          <p:cNvCxnSpPr/>
          <p:nvPr/>
        </p:nvCxnSpPr>
        <p:spPr>
          <a:xfrm>
            <a:off x="5703500" y="3361575"/>
            <a:ext cx="4351800" cy="0"/>
          </a:xfrm>
          <a:prstGeom prst="straightConnector1">
            <a:avLst/>
          </a:prstGeom>
          <a:noFill/>
          <a:ln cap="flat" cmpd="sng" w="76200">
            <a:solidFill>
              <a:srgbClr val="EF36A8"/>
            </a:solidFill>
            <a:prstDash val="solid"/>
            <a:round/>
            <a:headEnd len="med" w="med" type="none"/>
            <a:tailEnd len="med" w="med" type="none"/>
          </a:ln>
        </p:spPr>
      </p:cxnSp>
      <p:cxnSp>
        <p:nvCxnSpPr>
          <p:cNvPr id="192" name="Google Shape;192;p25"/>
          <p:cNvCxnSpPr/>
          <p:nvPr/>
        </p:nvCxnSpPr>
        <p:spPr>
          <a:xfrm>
            <a:off x="1098050" y="3879100"/>
            <a:ext cx="4072500" cy="0"/>
          </a:xfrm>
          <a:prstGeom prst="straightConnector1">
            <a:avLst/>
          </a:prstGeom>
          <a:noFill/>
          <a:ln cap="flat" cmpd="sng" w="76200">
            <a:solidFill>
              <a:srgbClr val="EF36A8"/>
            </a:solidFill>
            <a:prstDash val="solid"/>
            <a:round/>
            <a:headEnd len="med" w="med" type="none"/>
            <a:tailEnd len="med" w="med" type="none"/>
          </a:ln>
        </p:spPr>
      </p:cxnSp>
      <p:cxnSp>
        <p:nvCxnSpPr>
          <p:cNvPr id="193" name="Google Shape;193;p25"/>
          <p:cNvCxnSpPr/>
          <p:nvPr/>
        </p:nvCxnSpPr>
        <p:spPr>
          <a:xfrm>
            <a:off x="1921450" y="4396600"/>
            <a:ext cx="7176600" cy="0"/>
          </a:xfrm>
          <a:prstGeom prst="straightConnector1">
            <a:avLst/>
          </a:prstGeom>
          <a:noFill/>
          <a:ln cap="flat" cmpd="sng" w="76200">
            <a:solidFill>
              <a:srgbClr val="EF36A8"/>
            </a:solidFill>
            <a:prstDash val="solid"/>
            <a:round/>
            <a:headEnd len="med" w="med" type="none"/>
            <a:tailEnd len="med" w="med" type="none"/>
          </a:ln>
        </p:spPr>
      </p:cxnSp>
      <p:sp>
        <p:nvSpPr>
          <p:cNvPr id="194" name="Google Shape;194;p25"/>
          <p:cNvSpPr txBox="1"/>
          <p:nvPr>
            <p:ph type="title"/>
          </p:nvPr>
        </p:nvSpPr>
        <p:spPr>
          <a:xfrm>
            <a:off x="983450" y="1851825"/>
            <a:ext cx="10538700" cy="3019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4000"/>
              <a:buFont typeface="Calibri"/>
              <a:buNone/>
            </a:pPr>
            <a:r>
              <a:rPr b="1" lang="en-US" sz="3000">
                <a:latin typeface="Poppins"/>
                <a:ea typeface="Poppins"/>
                <a:cs typeface="Poppins"/>
                <a:sym typeface="Poppins"/>
              </a:rPr>
              <a:t>We </a:t>
            </a:r>
            <a:r>
              <a:rPr b="1" lang="en-US" sz="3000">
                <a:latin typeface="Poppins"/>
                <a:ea typeface="Poppins"/>
                <a:cs typeface="Poppins"/>
                <a:sym typeface="Poppins"/>
              </a:rPr>
              <a:t>will understanding our impact on the people that we effect and how to adopt an abolitionist mindset.</a:t>
            </a:r>
            <a:endParaRPr b="1" sz="2400">
              <a:latin typeface="Poppins"/>
              <a:ea typeface="Poppins"/>
              <a:cs typeface="Poppins"/>
              <a:sym typeface="Poppins"/>
            </a:endParaRPr>
          </a:p>
        </p:txBody>
      </p:sp>
      <p:pic>
        <p:nvPicPr>
          <p:cNvPr id="195" name="Google Shape;195;p25"/>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96" name="Google Shape;196;p25"/>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26"/>
          <p:cNvSpPr txBox="1"/>
          <p:nvPr>
            <p:ph type="title"/>
          </p:nvPr>
        </p:nvSpPr>
        <p:spPr>
          <a:xfrm>
            <a:off x="986777" y="1142740"/>
            <a:ext cx="10515600" cy="13257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1000"/>
              </a:spcBef>
              <a:spcAft>
                <a:spcPts val="0"/>
              </a:spcAft>
              <a:buClr>
                <a:schemeClr val="dk1"/>
              </a:buClr>
              <a:buSzPts val="4000"/>
              <a:buFont typeface="Calibri"/>
              <a:buNone/>
            </a:pPr>
            <a:r>
              <a:rPr lang="en-US" sz="2400">
                <a:solidFill>
                  <a:srgbClr val="EF36A8"/>
                </a:solidFill>
                <a:latin typeface="Poppins"/>
                <a:ea typeface="Poppins"/>
                <a:cs typeface="Poppins"/>
                <a:sym typeface="Poppins"/>
              </a:rPr>
              <a:t>STAGE 2</a:t>
            </a:r>
            <a:br>
              <a:rPr b="0" i="0" lang="en-US" sz="4000" u="none" strike="noStrike">
                <a:solidFill>
                  <a:srgbClr val="EF36A8"/>
                </a:solidFill>
                <a:latin typeface="Calibri"/>
                <a:ea typeface="Calibri"/>
                <a:cs typeface="Calibri"/>
                <a:sym typeface="Calibri"/>
              </a:rPr>
            </a:br>
            <a:r>
              <a:rPr b="1" lang="en-US" sz="3600">
                <a:latin typeface="Poppins"/>
                <a:ea typeface="Poppins"/>
                <a:cs typeface="Poppins"/>
                <a:sym typeface="Poppins"/>
              </a:rPr>
              <a:t>ACCEPTANCE</a:t>
            </a:r>
            <a:r>
              <a:rPr lang="en-US" sz="3000">
                <a:latin typeface="Poppins"/>
                <a:ea typeface="Poppins"/>
                <a:cs typeface="Poppins"/>
                <a:sym typeface="Poppins"/>
              </a:rPr>
              <a:t>: (</a:t>
            </a:r>
            <a:r>
              <a:rPr i="1" lang="en-US" sz="3000">
                <a:latin typeface="Poppins"/>
                <a:ea typeface="Poppins"/>
                <a:cs typeface="Poppins"/>
                <a:sym typeface="Poppins"/>
              </a:rPr>
              <a:t>The Pushback</a:t>
            </a:r>
            <a:r>
              <a:rPr lang="en-US" sz="3000">
                <a:latin typeface="Poppins"/>
                <a:ea typeface="Poppins"/>
                <a:cs typeface="Poppins"/>
                <a:sym typeface="Poppins"/>
              </a:rPr>
              <a:t>) </a:t>
            </a:r>
            <a:endParaRPr i="1" sz="1800">
              <a:latin typeface="Poppins"/>
              <a:ea typeface="Poppins"/>
              <a:cs typeface="Poppins"/>
              <a:sym typeface="Poppins"/>
            </a:endParaRPr>
          </a:p>
        </p:txBody>
      </p:sp>
      <p:sp>
        <p:nvSpPr>
          <p:cNvPr id="203" name="Google Shape;203;p26"/>
          <p:cNvSpPr txBox="1"/>
          <p:nvPr>
            <p:ph idx="1" type="body"/>
          </p:nvPr>
        </p:nvSpPr>
        <p:spPr>
          <a:xfrm>
            <a:off x="986775" y="3254550"/>
            <a:ext cx="10105800" cy="22995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1000"/>
              </a:spcBef>
              <a:spcAft>
                <a:spcPts val="0"/>
              </a:spcAft>
              <a:buSzPts val="2400"/>
              <a:buFont typeface="Poppins"/>
              <a:buChar char="•"/>
            </a:pPr>
            <a:r>
              <a:rPr lang="en-US" sz="2400">
                <a:latin typeface="Poppins"/>
                <a:ea typeface="Poppins"/>
                <a:cs typeface="Poppins"/>
                <a:sym typeface="Poppins"/>
              </a:rPr>
              <a:t>Identifying my own personal biases </a:t>
            </a:r>
            <a:endParaRPr sz="2400">
              <a:latin typeface="Poppins"/>
              <a:ea typeface="Poppins"/>
              <a:cs typeface="Poppins"/>
              <a:sym typeface="Poppins"/>
            </a:endParaRPr>
          </a:p>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Statistics and data that dismantle those narratives we once held </a:t>
            </a:r>
            <a:endParaRPr sz="2400">
              <a:latin typeface="Poppins"/>
              <a:ea typeface="Poppins"/>
              <a:cs typeface="Poppins"/>
              <a:sym typeface="Poppins"/>
            </a:endParaRPr>
          </a:p>
          <a:p>
            <a:pPr indent="-381000" lvl="0" marL="457200" rtl="0" algn="l">
              <a:lnSpc>
                <a:spcPct val="115000"/>
              </a:lnSpc>
              <a:spcBef>
                <a:spcPts val="0"/>
              </a:spcBef>
              <a:spcAft>
                <a:spcPts val="0"/>
              </a:spcAft>
              <a:buSzPts val="2400"/>
              <a:buFont typeface="Poppins"/>
              <a:buChar char="•"/>
            </a:pPr>
            <a:r>
              <a:rPr lang="en-US" sz="2400">
                <a:latin typeface="Poppins"/>
                <a:ea typeface="Poppins"/>
                <a:cs typeface="Poppins"/>
                <a:sym typeface="Poppins"/>
              </a:rPr>
              <a:t>Amplifying the BIPOC family voices</a:t>
            </a:r>
            <a:endParaRPr sz="2400">
              <a:latin typeface="Poppins"/>
              <a:ea typeface="Poppins"/>
              <a:cs typeface="Poppins"/>
              <a:sym typeface="Poppins"/>
            </a:endParaRPr>
          </a:p>
          <a:p>
            <a:pPr indent="0" lvl="0" marL="457200" rtl="0" algn="l">
              <a:lnSpc>
                <a:spcPct val="115000"/>
              </a:lnSpc>
              <a:spcBef>
                <a:spcPts val="1000"/>
              </a:spcBef>
              <a:spcAft>
                <a:spcPts val="0"/>
              </a:spcAft>
              <a:buNone/>
            </a:pPr>
            <a:r>
              <a:t/>
            </a:r>
            <a:endParaRPr sz="2400">
              <a:latin typeface="Poppins"/>
              <a:ea typeface="Poppins"/>
              <a:cs typeface="Poppins"/>
              <a:sym typeface="Poppins"/>
            </a:endParaRPr>
          </a:p>
        </p:txBody>
      </p:sp>
      <p:cxnSp>
        <p:nvCxnSpPr>
          <p:cNvPr id="204" name="Google Shape;204;p26"/>
          <p:cNvCxnSpPr/>
          <p:nvPr/>
        </p:nvCxnSpPr>
        <p:spPr>
          <a:xfrm>
            <a:off x="1065700" y="2465800"/>
            <a:ext cx="10222800" cy="0"/>
          </a:xfrm>
          <a:prstGeom prst="straightConnector1">
            <a:avLst/>
          </a:prstGeom>
          <a:noFill/>
          <a:ln cap="flat" cmpd="sng" w="38100">
            <a:solidFill>
              <a:srgbClr val="000000"/>
            </a:solidFill>
            <a:prstDash val="solid"/>
            <a:round/>
            <a:headEnd len="med" w="med" type="none"/>
            <a:tailEnd len="med" w="med" type="none"/>
          </a:ln>
        </p:spPr>
      </p:cxnSp>
      <p:sp>
        <p:nvSpPr>
          <p:cNvPr id="205" name="Google Shape;205;p26"/>
          <p:cNvSpPr txBox="1"/>
          <p:nvPr/>
        </p:nvSpPr>
        <p:spPr>
          <a:xfrm>
            <a:off x="990075" y="2509450"/>
            <a:ext cx="10509000" cy="78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000"/>
              <a:buFont typeface="Calibri"/>
              <a:buNone/>
            </a:pPr>
            <a:r>
              <a:rPr i="1" lang="en-US" sz="1800">
                <a:solidFill>
                  <a:schemeClr val="dk1"/>
                </a:solidFill>
                <a:latin typeface="Poppins"/>
                <a:ea typeface="Poppins"/>
                <a:cs typeface="Poppins"/>
                <a:sym typeface="Poppins"/>
              </a:rPr>
              <a:t>Understanding and knowing about the problems our families face </a:t>
            </a:r>
            <a:endParaRPr i="1" sz="1800">
              <a:latin typeface="Poppins"/>
              <a:ea typeface="Poppins"/>
              <a:cs typeface="Poppins"/>
              <a:sym typeface="Poppins"/>
            </a:endParaRPr>
          </a:p>
        </p:txBody>
      </p:sp>
      <p:pic>
        <p:nvPicPr>
          <p:cNvPr id="206" name="Google Shape;206;p26"/>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207" name="Google Shape;207;p26"/>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cxnSp>
        <p:nvCxnSpPr>
          <p:cNvPr id="213" name="Google Shape;213;p27"/>
          <p:cNvCxnSpPr/>
          <p:nvPr/>
        </p:nvCxnSpPr>
        <p:spPr>
          <a:xfrm>
            <a:off x="4746250" y="3085275"/>
            <a:ext cx="6197100" cy="0"/>
          </a:xfrm>
          <a:prstGeom prst="straightConnector1">
            <a:avLst/>
          </a:prstGeom>
          <a:noFill/>
          <a:ln cap="flat" cmpd="sng" w="76200">
            <a:solidFill>
              <a:srgbClr val="EF36A8"/>
            </a:solidFill>
            <a:prstDash val="solid"/>
            <a:round/>
            <a:headEnd len="med" w="med" type="none"/>
            <a:tailEnd len="med" w="med" type="none"/>
          </a:ln>
        </p:spPr>
      </p:cxnSp>
      <p:cxnSp>
        <p:nvCxnSpPr>
          <p:cNvPr id="214" name="Google Shape;214;p27"/>
          <p:cNvCxnSpPr/>
          <p:nvPr/>
        </p:nvCxnSpPr>
        <p:spPr>
          <a:xfrm>
            <a:off x="1098050" y="3612675"/>
            <a:ext cx="3144900" cy="0"/>
          </a:xfrm>
          <a:prstGeom prst="straightConnector1">
            <a:avLst/>
          </a:prstGeom>
          <a:noFill/>
          <a:ln cap="flat" cmpd="sng" w="76200">
            <a:solidFill>
              <a:srgbClr val="EF36A8"/>
            </a:solidFill>
            <a:prstDash val="solid"/>
            <a:round/>
            <a:headEnd len="med" w="med" type="none"/>
            <a:tailEnd len="med" w="med" type="none"/>
          </a:ln>
        </p:spPr>
      </p:cxnSp>
      <p:cxnSp>
        <p:nvCxnSpPr>
          <p:cNvPr id="215" name="Google Shape;215;p27"/>
          <p:cNvCxnSpPr/>
          <p:nvPr/>
        </p:nvCxnSpPr>
        <p:spPr>
          <a:xfrm>
            <a:off x="1098050" y="4672900"/>
            <a:ext cx="7674300" cy="0"/>
          </a:xfrm>
          <a:prstGeom prst="straightConnector1">
            <a:avLst/>
          </a:prstGeom>
          <a:noFill/>
          <a:ln cap="flat" cmpd="sng" w="76200">
            <a:solidFill>
              <a:srgbClr val="EF36A8"/>
            </a:solidFill>
            <a:prstDash val="solid"/>
            <a:round/>
            <a:headEnd len="med" w="med" type="none"/>
            <a:tailEnd len="med" w="med" type="none"/>
          </a:ln>
        </p:spPr>
      </p:cxnSp>
      <p:sp>
        <p:nvSpPr>
          <p:cNvPr id="216" name="Google Shape;216;p27"/>
          <p:cNvSpPr txBox="1"/>
          <p:nvPr>
            <p:ph type="title"/>
          </p:nvPr>
        </p:nvSpPr>
        <p:spPr>
          <a:xfrm>
            <a:off x="950025" y="2147850"/>
            <a:ext cx="10538700" cy="3019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4000"/>
              <a:buFont typeface="Calibri"/>
              <a:buNone/>
            </a:pPr>
            <a:r>
              <a:rPr b="1" lang="en-US" sz="3000">
                <a:latin typeface="Poppins"/>
                <a:ea typeface="Poppins"/>
                <a:cs typeface="Poppins"/>
                <a:sym typeface="Poppins"/>
              </a:rPr>
              <a:t>I can </a:t>
            </a:r>
            <a:r>
              <a:rPr b="1" lang="en-US" sz="3000">
                <a:latin typeface="Poppins"/>
                <a:ea typeface="Poppins"/>
                <a:cs typeface="Poppins"/>
                <a:sym typeface="Poppins"/>
              </a:rPr>
              <a:t>see Abolitionist mindset in my own space,  I  can identify areas for celebration, and areas for further growth. Your families will become your leaders.</a:t>
            </a:r>
            <a:endParaRPr b="1" sz="2400">
              <a:latin typeface="Poppins"/>
              <a:ea typeface="Poppins"/>
              <a:cs typeface="Poppins"/>
              <a:sym typeface="Poppins"/>
            </a:endParaRPr>
          </a:p>
        </p:txBody>
      </p:sp>
      <p:pic>
        <p:nvPicPr>
          <p:cNvPr id="217" name="Google Shape;217;p27"/>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218" name="Google Shape;218;p27"/>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28"/>
          <p:cNvSpPr txBox="1"/>
          <p:nvPr>
            <p:ph type="title"/>
          </p:nvPr>
        </p:nvSpPr>
        <p:spPr>
          <a:xfrm>
            <a:off x="986777" y="990340"/>
            <a:ext cx="10515600" cy="13257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1000"/>
              </a:spcBef>
              <a:spcAft>
                <a:spcPts val="0"/>
              </a:spcAft>
              <a:buClr>
                <a:schemeClr val="dk1"/>
              </a:buClr>
              <a:buSzPts val="4000"/>
              <a:buFont typeface="Calibri"/>
              <a:buNone/>
            </a:pPr>
            <a:r>
              <a:rPr lang="en-US" sz="2400">
                <a:solidFill>
                  <a:srgbClr val="EF36A8"/>
                </a:solidFill>
                <a:latin typeface="Poppins"/>
                <a:ea typeface="Poppins"/>
                <a:cs typeface="Poppins"/>
                <a:sym typeface="Poppins"/>
              </a:rPr>
              <a:t>STAGE 3</a:t>
            </a:r>
            <a:br>
              <a:rPr b="0" i="0" lang="en-US" sz="4000" u="none" strike="noStrike">
                <a:solidFill>
                  <a:srgbClr val="EF36A8"/>
                </a:solidFill>
                <a:latin typeface="Calibri"/>
                <a:ea typeface="Calibri"/>
                <a:cs typeface="Calibri"/>
                <a:sym typeface="Calibri"/>
              </a:rPr>
            </a:br>
            <a:r>
              <a:rPr b="1" lang="en-US" sz="3600">
                <a:latin typeface="Poppins"/>
                <a:ea typeface="Poppins"/>
                <a:cs typeface="Poppins"/>
                <a:sym typeface="Poppins"/>
              </a:rPr>
              <a:t>ACTION</a:t>
            </a:r>
            <a:r>
              <a:rPr i="0" lang="en-US" sz="3000" u="none" strike="noStrike">
                <a:solidFill>
                  <a:schemeClr val="dk1"/>
                </a:solidFill>
                <a:latin typeface="Poppins"/>
                <a:ea typeface="Poppins"/>
                <a:cs typeface="Poppins"/>
                <a:sym typeface="Poppins"/>
              </a:rPr>
              <a:t> </a:t>
            </a:r>
            <a:r>
              <a:rPr i="1" lang="en-US" sz="3000" u="none" strike="noStrike">
                <a:solidFill>
                  <a:schemeClr val="dk1"/>
                </a:solidFill>
                <a:latin typeface="Poppins"/>
                <a:ea typeface="Poppins"/>
                <a:cs typeface="Poppins"/>
                <a:sym typeface="Poppins"/>
              </a:rPr>
              <a:t>(</a:t>
            </a:r>
            <a:r>
              <a:rPr i="1" lang="en-US" sz="3000">
                <a:latin typeface="Poppins"/>
                <a:ea typeface="Poppins"/>
                <a:cs typeface="Poppins"/>
                <a:sym typeface="Poppins"/>
              </a:rPr>
              <a:t>T</a:t>
            </a:r>
            <a:r>
              <a:rPr i="1" lang="en-US" sz="3000" u="none" strike="noStrike">
                <a:solidFill>
                  <a:schemeClr val="dk1"/>
                </a:solidFill>
                <a:latin typeface="Poppins"/>
                <a:ea typeface="Poppins"/>
                <a:cs typeface="Poppins"/>
                <a:sym typeface="Poppins"/>
              </a:rPr>
              <a:t>he </a:t>
            </a:r>
            <a:r>
              <a:rPr i="1" lang="en-US" sz="3000">
                <a:latin typeface="Poppins"/>
                <a:ea typeface="Poppins"/>
                <a:cs typeface="Poppins"/>
                <a:sym typeface="Poppins"/>
              </a:rPr>
              <a:t>S</a:t>
            </a:r>
            <a:r>
              <a:rPr i="1" lang="en-US" sz="3000" u="none" strike="noStrike">
                <a:solidFill>
                  <a:schemeClr val="dk1"/>
                </a:solidFill>
                <a:latin typeface="Poppins"/>
                <a:ea typeface="Poppins"/>
                <a:cs typeface="Poppins"/>
                <a:sym typeface="Poppins"/>
              </a:rPr>
              <a:t>hift)</a:t>
            </a:r>
            <a:r>
              <a:rPr i="0" lang="en-US" sz="3000" u="none" strike="noStrike">
                <a:solidFill>
                  <a:schemeClr val="dk1"/>
                </a:solidFill>
                <a:latin typeface="Poppins"/>
                <a:ea typeface="Poppins"/>
                <a:cs typeface="Poppins"/>
                <a:sym typeface="Poppins"/>
              </a:rPr>
              <a:t>: </a:t>
            </a:r>
            <a:endParaRPr i="1" sz="1800">
              <a:latin typeface="Poppins"/>
              <a:ea typeface="Poppins"/>
              <a:cs typeface="Poppins"/>
              <a:sym typeface="Poppins"/>
            </a:endParaRPr>
          </a:p>
        </p:txBody>
      </p:sp>
      <p:sp>
        <p:nvSpPr>
          <p:cNvPr id="225" name="Google Shape;225;p28"/>
          <p:cNvSpPr txBox="1"/>
          <p:nvPr>
            <p:ph idx="1" type="body"/>
          </p:nvPr>
        </p:nvSpPr>
        <p:spPr>
          <a:xfrm>
            <a:off x="986775" y="3318000"/>
            <a:ext cx="10105800" cy="2394000"/>
          </a:xfrm>
          <a:prstGeom prst="rect">
            <a:avLst/>
          </a:prstGeom>
          <a:noFill/>
          <a:ln>
            <a:noFill/>
          </a:ln>
        </p:spPr>
        <p:txBody>
          <a:bodyPr anchorCtr="0" anchor="t" bIns="45700" lIns="91425" spcFirstLastPara="1" rIns="91425" wrap="square" tIns="45700">
            <a:noAutofit/>
          </a:bodyPr>
          <a:lstStyle/>
          <a:p>
            <a:pPr indent="-364490" lvl="0" marL="457200" rtl="0" algn="l">
              <a:lnSpc>
                <a:spcPct val="95000"/>
              </a:lnSpc>
              <a:spcBef>
                <a:spcPts val="0"/>
              </a:spcBef>
              <a:spcAft>
                <a:spcPts val="0"/>
              </a:spcAft>
              <a:buClr>
                <a:schemeClr val="dk1"/>
              </a:buClr>
              <a:buSzPts val="2140"/>
              <a:buFont typeface="Poppins"/>
              <a:buChar char="•"/>
            </a:pPr>
            <a:r>
              <a:rPr i="0" lang="en-US" sz="2140" u="none" strike="noStrike">
                <a:solidFill>
                  <a:schemeClr val="dk1"/>
                </a:solidFill>
                <a:latin typeface="Poppins"/>
                <a:ea typeface="Poppins"/>
                <a:cs typeface="Poppins"/>
                <a:sym typeface="Poppins"/>
              </a:rPr>
              <a:t>Strengthen Abolitionist mindset</a:t>
            </a:r>
            <a:endParaRPr sz="2140">
              <a:latin typeface="Poppins"/>
              <a:ea typeface="Poppins"/>
              <a:cs typeface="Poppins"/>
              <a:sym typeface="Poppins"/>
            </a:endParaRPr>
          </a:p>
          <a:p>
            <a:pPr indent="-364490" lvl="0" marL="457200" rtl="0" algn="l">
              <a:lnSpc>
                <a:spcPct val="95000"/>
              </a:lnSpc>
              <a:spcBef>
                <a:spcPts val="0"/>
              </a:spcBef>
              <a:spcAft>
                <a:spcPts val="0"/>
              </a:spcAft>
              <a:buClr>
                <a:schemeClr val="dk1"/>
              </a:buClr>
              <a:buSzPts val="2140"/>
              <a:buFont typeface="Poppins"/>
              <a:buChar char="•"/>
            </a:pPr>
            <a:r>
              <a:rPr i="0" lang="en-US" sz="2140" u="none" strike="noStrike">
                <a:solidFill>
                  <a:schemeClr val="dk1"/>
                </a:solidFill>
                <a:latin typeface="Poppins"/>
                <a:ea typeface="Poppins"/>
                <a:cs typeface="Poppins"/>
                <a:sym typeface="Poppins"/>
              </a:rPr>
              <a:t>Create customized strategies around talking abou</a:t>
            </a:r>
            <a:r>
              <a:rPr lang="en-US" sz="2140">
                <a:latin typeface="Poppins"/>
                <a:ea typeface="Poppins"/>
                <a:cs typeface="Poppins"/>
                <a:sym typeface="Poppins"/>
              </a:rPr>
              <a:t>t race and healing</a:t>
            </a:r>
            <a:endParaRPr sz="2140">
              <a:latin typeface="Poppins"/>
              <a:ea typeface="Poppins"/>
              <a:cs typeface="Poppins"/>
              <a:sym typeface="Poppins"/>
            </a:endParaRPr>
          </a:p>
          <a:p>
            <a:pPr indent="-364490" lvl="0" marL="457200" rtl="0" algn="l">
              <a:lnSpc>
                <a:spcPct val="95000"/>
              </a:lnSpc>
              <a:spcBef>
                <a:spcPts val="0"/>
              </a:spcBef>
              <a:spcAft>
                <a:spcPts val="0"/>
              </a:spcAft>
              <a:buClr>
                <a:schemeClr val="dk1"/>
              </a:buClr>
              <a:buSzPts val="2140"/>
              <a:buFont typeface="Poppins"/>
              <a:buChar char="•"/>
            </a:pPr>
            <a:r>
              <a:rPr i="0" lang="en-US" sz="2140" u="none" strike="noStrike">
                <a:solidFill>
                  <a:schemeClr val="dk1"/>
                </a:solidFill>
                <a:latin typeface="Poppins"/>
                <a:ea typeface="Poppins"/>
                <a:cs typeface="Poppins"/>
                <a:sym typeface="Poppins"/>
              </a:rPr>
              <a:t>Create a team to help push continuous education in your </a:t>
            </a:r>
            <a:r>
              <a:rPr lang="en-US" sz="2140">
                <a:latin typeface="Poppins"/>
                <a:ea typeface="Poppins"/>
                <a:cs typeface="Poppins"/>
                <a:sym typeface="Poppins"/>
              </a:rPr>
              <a:t>work spaces and self </a:t>
            </a:r>
            <a:endParaRPr i="0" sz="2140" u="none" strike="noStrike">
              <a:solidFill>
                <a:schemeClr val="dk1"/>
              </a:solidFill>
              <a:latin typeface="Poppins"/>
              <a:ea typeface="Poppins"/>
              <a:cs typeface="Poppins"/>
              <a:sym typeface="Poppins"/>
            </a:endParaRPr>
          </a:p>
          <a:p>
            <a:pPr indent="-364490" lvl="0" marL="457200" rtl="0" algn="l">
              <a:lnSpc>
                <a:spcPct val="95000"/>
              </a:lnSpc>
              <a:spcBef>
                <a:spcPts val="0"/>
              </a:spcBef>
              <a:spcAft>
                <a:spcPts val="0"/>
              </a:spcAft>
              <a:buSzPts val="2140"/>
              <a:buFont typeface="Poppins"/>
              <a:buChar char="•"/>
            </a:pPr>
            <a:r>
              <a:rPr lang="en-US" sz="2140">
                <a:latin typeface="Poppins"/>
                <a:ea typeface="Poppins"/>
                <a:cs typeface="Poppins"/>
                <a:sym typeface="Poppins"/>
              </a:rPr>
              <a:t>Collaborate with local BIPOC organization, professionals, families to enhance and support the work</a:t>
            </a:r>
            <a:endParaRPr sz="2140">
              <a:latin typeface="Poppins"/>
              <a:ea typeface="Poppins"/>
              <a:cs typeface="Poppins"/>
              <a:sym typeface="Poppins"/>
            </a:endParaRPr>
          </a:p>
        </p:txBody>
      </p:sp>
      <p:cxnSp>
        <p:nvCxnSpPr>
          <p:cNvPr id="226" name="Google Shape;226;p28"/>
          <p:cNvCxnSpPr/>
          <p:nvPr/>
        </p:nvCxnSpPr>
        <p:spPr>
          <a:xfrm>
            <a:off x="1065700" y="2313400"/>
            <a:ext cx="10222800" cy="0"/>
          </a:xfrm>
          <a:prstGeom prst="straightConnector1">
            <a:avLst/>
          </a:prstGeom>
          <a:noFill/>
          <a:ln cap="flat" cmpd="sng" w="38100">
            <a:solidFill>
              <a:srgbClr val="000000"/>
            </a:solidFill>
            <a:prstDash val="solid"/>
            <a:round/>
            <a:headEnd len="med" w="med" type="none"/>
            <a:tailEnd len="med" w="med" type="none"/>
          </a:ln>
        </p:spPr>
      </p:cxnSp>
      <p:sp>
        <p:nvSpPr>
          <p:cNvPr id="227" name="Google Shape;227;p28"/>
          <p:cNvSpPr txBox="1"/>
          <p:nvPr/>
        </p:nvSpPr>
        <p:spPr>
          <a:xfrm>
            <a:off x="996625" y="2358375"/>
            <a:ext cx="10509000" cy="78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i="1" lang="en-US" sz="1800">
                <a:solidFill>
                  <a:schemeClr val="dk1"/>
                </a:solidFill>
                <a:latin typeface="Poppins"/>
                <a:ea typeface="Poppins"/>
                <a:cs typeface="Poppins"/>
                <a:sym typeface="Poppins"/>
              </a:rPr>
              <a:t>Refining the information in the past two stages to create meaningful and lasting change using Abolitionist teaching as a foundation</a:t>
            </a:r>
            <a:endParaRPr>
              <a:latin typeface="Calibri"/>
              <a:ea typeface="Calibri"/>
              <a:cs typeface="Calibri"/>
              <a:sym typeface="Calibri"/>
            </a:endParaRPr>
          </a:p>
        </p:txBody>
      </p:sp>
      <p:pic>
        <p:nvPicPr>
          <p:cNvPr id="228" name="Google Shape;228;p28"/>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229" name="Google Shape;229;p28"/>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p29"/>
          <p:cNvSpPr txBox="1"/>
          <p:nvPr>
            <p:ph type="title"/>
          </p:nvPr>
        </p:nvSpPr>
        <p:spPr>
          <a:xfrm>
            <a:off x="986777" y="990340"/>
            <a:ext cx="10515600" cy="13257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1000"/>
              </a:spcBef>
              <a:spcAft>
                <a:spcPts val="0"/>
              </a:spcAft>
              <a:buClr>
                <a:schemeClr val="dk1"/>
              </a:buClr>
              <a:buSzPts val="4000"/>
              <a:buFont typeface="Calibri"/>
              <a:buNone/>
            </a:pPr>
            <a:r>
              <a:rPr lang="en-US" sz="2400">
                <a:solidFill>
                  <a:srgbClr val="EF36A8"/>
                </a:solidFill>
                <a:latin typeface="Poppins"/>
                <a:ea typeface="Poppins"/>
                <a:cs typeface="Poppins"/>
                <a:sym typeface="Poppins"/>
              </a:rPr>
              <a:t>Let’s Chat </a:t>
            </a:r>
            <a:br>
              <a:rPr b="0" i="0" lang="en-US" sz="4000" u="none" strike="noStrike">
                <a:solidFill>
                  <a:srgbClr val="EF36A8"/>
                </a:solidFill>
                <a:latin typeface="Calibri"/>
                <a:ea typeface="Calibri"/>
                <a:cs typeface="Calibri"/>
                <a:sym typeface="Calibri"/>
              </a:rPr>
            </a:br>
            <a:r>
              <a:rPr b="1" lang="en-US" sz="3600">
                <a:latin typeface="Poppins"/>
                <a:ea typeface="Poppins"/>
                <a:cs typeface="Poppins"/>
                <a:sym typeface="Poppins"/>
              </a:rPr>
              <a:t>BREAK OUT SESSION: </a:t>
            </a:r>
            <a:endParaRPr i="1" sz="1800">
              <a:latin typeface="Poppins"/>
              <a:ea typeface="Poppins"/>
              <a:cs typeface="Poppins"/>
              <a:sym typeface="Poppins"/>
            </a:endParaRPr>
          </a:p>
        </p:txBody>
      </p:sp>
      <p:sp>
        <p:nvSpPr>
          <p:cNvPr id="236" name="Google Shape;236;p29"/>
          <p:cNvSpPr txBox="1"/>
          <p:nvPr>
            <p:ph idx="1" type="body"/>
          </p:nvPr>
        </p:nvSpPr>
        <p:spPr>
          <a:xfrm>
            <a:off x="986775" y="3318000"/>
            <a:ext cx="10105800" cy="22260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1000"/>
              </a:spcBef>
              <a:spcAft>
                <a:spcPts val="0"/>
              </a:spcAft>
              <a:buNone/>
            </a:pPr>
            <a:r>
              <a:rPr lang="en-US" sz="2140">
                <a:latin typeface="Poppins"/>
                <a:ea typeface="Poppins"/>
                <a:cs typeface="Poppins"/>
                <a:sym typeface="Poppins"/>
              </a:rPr>
              <a:t>Questions: </a:t>
            </a:r>
            <a:endParaRPr sz="2140">
              <a:latin typeface="Poppins"/>
              <a:ea typeface="Poppins"/>
              <a:cs typeface="Poppins"/>
              <a:sym typeface="Poppins"/>
            </a:endParaRPr>
          </a:p>
          <a:p>
            <a:pPr indent="-364490" lvl="0" marL="457200" rtl="0" algn="l">
              <a:lnSpc>
                <a:spcPct val="95000"/>
              </a:lnSpc>
              <a:spcBef>
                <a:spcPts val="1000"/>
              </a:spcBef>
              <a:spcAft>
                <a:spcPts val="0"/>
              </a:spcAft>
              <a:buSzPts val="2140"/>
              <a:buFont typeface="Poppins"/>
              <a:buChar char="•"/>
            </a:pPr>
            <a:r>
              <a:rPr lang="en-US" sz="2140">
                <a:latin typeface="Poppins"/>
                <a:ea typeface="Poppins"/>
                <a:cs typeface="Poppins"/>
                <a:sym typeface="Poppins"/>
              </a:rPr>
              <a:t>What stage of am I doing well at? (</a:t>
            </a:r>
            <a:r>
              <a:rPr i="1" lang="en-US" sz="2140">
                <a:latin typeface="Poppins"/>
                <a:ea typeface="Poppins"/>
                <a:cs typeface="Poppins"/>
                <a:sym typeface="Poppins"/>
              </a:rPr>
              <a:t>Awareness, Acceptance, Action</a:t>
            </a:r>
            <a:r>
              <a:rPr lang="en-US" sz="2140">
                <a:latin typeface="Poppins"/>
                <a:ea typeface="Poppins"/>
                <a:cs typeface="Poppins"/>
                <a:sym typeface="Poppins"/>
              </a:rPr>
              <a:t>)</a:t>
            </a:r>
            <a:endParaRPr sz="2140">
              <a:latin typeface="Poppins"/>
              <a:ea typeface="Poppins"/>
              <a:cs typeface="Poppins"/>
              <a:sym typeface="Poppins"/>
            </a:endParaRPr>
          </a:p>
          <a:p>
            <a:pPr indent="-364490" lvl="0" marL="457200" rtl="0" algn="l">
              <a:lnSpc>
                <a:spcPct val="95000"/>
              </a:lnSpc>
              <a:spcBef>
                <a:spcPts val="0"/>
              </a:spcBef>
              <a:spcAft>
                <a:spcPts val="0"/>
              </a:spcAft>
              <a:buSzPts val="2140"/>
              <a:buFont typeface="Poppins"/>
              <a:buChar char="•"/>
            </a:pPr>
            <a:r>
              <a:rPr lang="en-US" sz="2140">
                <a:latin typeface="Poppins"/>
                <a:ea typeface="Poppins"/>
                <a:cs typeface="Poppins"/>
                <a:sym typeface="Poppins"/>
              </a:rPr>
              <a:t>What stage can I work to better support my families of color?  </a:t>
            </a:r>
            <a:endParaRPr sz="2140">
              <a:latin typeface="Poppins"/>
              <a:ea typeface="Poppins"/>
              <a:cs typeface="Poppins"/>
              <a:sym typeface="Poppins"/>
            </a:endParaRPr>
          </a:p>
          <a:p>
            <a:pPr indent="-364490" lvl="0" marL="457200" rtl="0" algn="l">
              <a:lnSpc>
                <a:spcPct val="95000"/>
              </a:lnSpc>
              <a:spcBef>
                <a:spcPts val="0"/>
              </a:spcBef>
              <a:spcAft>
                <a:spcPts val="0"/>
              </a:spcAft>
              <a:buSzPts val="2140"/>
              <a:buFont typeface="Poppins"/>
              <a:buChar char="•"/>
            </a:pPr>
            <a:r>
              <a:rPr lang="en-US" sz="2140">
                <a:latin typeface="Poppins"/>
                <a:ea typeface="Poppins"/>
                <a:cs typeface="Poppins"/>
                <a:sym typeface="Poppins"/>
              </a:rPr>
              <a:t>What will I do to ensure Im a better advocate for BIPOC </a:t>
            </a:r>
            <a:r>
              <a:rPr lang="en-US" sz="2140">
                <a:latin typeface="Poppins"/>
                <a:ea typeface="Poppins"/>
                <a:cs typeface="Poppins"/>
                <a:sym typeface="Poppins"/>
              </a:rPr>
              <a:t>families? </a:t>
            </a:r>
            <a:endParaRPr sz="2140">
              <a:latin typeface="Poppins"/>
              <a:ea typeface="Poppins"/>
              <a:cs typeface="Poppins"/>
              <a:sym typeface="Poppins"/>
            </a:endParaRPr>
          </a:p>
          <a:p>
            <a:pPr indent="0" lvl="0" marL="0" rtl="0" algn="l">
              <a:lnSpc>
                <a:spcPct val="95000"/>
              </a:lnSpc>
              <a:spcBef>
                <a:spcPts val="1000"/>
              </a:spcBef>
              <a:spcAft>
                <a:spcPts val="0"/>
              </a:spcAft>
              <a:buNone/>
            </a:pPr>
            <a:r>
              <a:t/>
            </a:r>
            <a:endParaRPr sz="2140">
              <a:latin typeface="Poppins"/>
              <a:ea typeface="Poppins"/>
              <a:cs typeface="Poppins"/>
              <a:sym typeface="Poppins"/>
            </a:endParaRPr>
          </a:p>
        </p:txBody>
      </p:sp>
      <p:cxnSp>
        <p:nvCxnSpPr>
          <p:cNvPr id="237" name="Google Shape;237;p29"/>
          <p:cNvCxnSpPr/>
          <p:nvPr/>
        </p:nvCxnSpPr>
        <p:spPr>
          <a:xfrm>
            <a:off x="1065700" y="2313400"/>
            <a:ext cx="10222800" cy="0"/>
          </a:xfrm>
          <a:prstGeom prst="straightConnector1">
            <a:avLst/>
          </a:prstGeom>
          <a:noFill/>
          <a:ln cap="flat" cmpd="sng" w="38100">
            <a:solidFill>
              <a:srgbClr val="000000"/>
            </a:solidFill>
            <a:prstDash val="solid"/>
            <a:round/>
            <a:headEnd len="med" w="med" type="none"/>
            <a:tailEnd len="med" w="med" type="none"/>
          </a:ln>
        </p:spPr>
      </p:cxnSp>
      <p:sp>
        <p:nvSpPr>
          <p:cNvPr id="238" name="Google Shape;238;p29"/>
          <p:cNvSpPr txBox="1"/>
          <p:nvPr/>
        </p:nvSpPr>
        <p:spPr>
          <a:xfrm>
            <a:off x="996625" y="2358375"/>
            <a:ext cx="10509000" cy="78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i="1" lang="en-US" sz="2300">
                <a:solidFill>
                  <a:schemeClr val="dk1"/>
                </a:solidFill>
                <a:latin typeface="Poppins"/>
                <a:ea typeface="Poppins"/>
                <a:cs typeface="Poppins"/>
                <a:sym typeface="Poppins"/>
              </a:rPr>
              <a:t>Please remember our Way of being! </a:t>
            </a:r>
            <a:endParaRPr sz="1900">
              <a:latin typeface="Calibri"/>
              <a:ea typeface="Calibri"/>
              <a:cs typeface="Calibri"/>
              <a:sym typeface="Calibri"/>
            </a:endParaRPr>
          </a:p>
        </p:txBody>
      </p:sp>
      <p:pic>
        <p:nvPicPr>
          <p:cNvPr id="239" name="Google Shape;239;p29"/>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240" name="Google Shape;240;p29"/>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accent3"/>
                </a:solidFill>
                <a:latin typeface="Poppins"/>
                <a:ea typeface="Poppins"/>
                <a:cs typeface="Poppins"/>
                <a:sym typeface="Poppins"/>
              </a:rPr>
              <a:t>© 2021 Inner Enso. All Rights Reserved.</a:t>
            </a:r>
            <a:endParaRPr sz="1200">
              <a:solidFill>
                <a:schemeClr val="accent3"/>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30"/>
          <p:cNvSpPr txBox="1"/>
          <p:nvPr/>
        </p:nvSpPr>
        <p:spPr>
          <a:xfrm>
            <a:off x="3289050" y="3869150"/>
            <a:ext cx="5613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800">
              <a:solidFill>
                <a:schemeClr val="lt1"/>
              </a:solidFill>
              <a:latin typeface="Poppins"/>
              <a:ea typeface="Poppins"/>
              <a:cs typeface="Poppins"/>
              <a:sym typeface="Poppins"/>
            </a:endParaRPr>
          </a:p>
        </p:txBody>
      </p:sp>
      <p:pic>
        <p:nvPicPr>
          <p:cNvPr id="247" name="Google Shape;247;p30" title="Mase - Welcome Back (Instrumental)">
            <a:hlinkClick r:id="rId4"/>
          </p:cNvPr>
          <p:cNvPicPr preferRelativeResize="0"/>
          <p:nvPr/>
        </p:nvPicPr>
        <p:blipFill>
          <a:blip r:embed="rId5">
            <a:alphaModFix/>
          </a:blip>
          <a:stretch>
            <a:fillRect/>
          </a:stretch>
        </p:blipFill>
        <p:spPr>
          <a:xfrm>
            <a:off x="5396625" y="3766575"/>
            <a:ext cx="1885175" cy="141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31"/>
          <p:cNvSpPr txBox="1"/>
          <p:nvPr>
            <p:ph idx="1" type="body"/>
          </p:nvPr>
        </p:nvSpPr>
        <p:spPr>
          <a:xfrm>
            <a:off x="838200" y="2102000"/>
            <a:ext cx="10515600" cy="4351200"/>
          </a:xfrm>
          <a:prstGeom prst="rect">
            <a:avLst/>
          </a:prstGeom>
          <a:effectLst>
            <a:reflection blurRad="0" dir="5400000" dist="38100" endA="0" fadeDir="5400012" kx="0" rotWithShape="0" algn="bl" stPos="0" sy="-100000" ky="0"/>
          </a:effectLst>
        </p:spPr>
        <p:txBody>
          <a:bodyPr anchorCtr="0" anchor="t" bIns="45700" lIns="91425" spcFirstLastPara="1" rIns="91425" wrap="square" tIns="45700">
            <a:normAutofit fontScale="92500" lnSpcReduction="10000"/>
          </a:bodyPr>
          <a:lstStyle/>
          <a:p>
            <a:pPr indent="0" lvl="0" marL="0" rtl="0" algn="l">
              <a:lnSpc>
                <a:spcPct val="115000"/>
              </a:lnSpc>
              <a:spcBef>
                <a:spcPts val="0"/>
              </a:spcBef>
              <a:spcAft>
                <a:spcPts val="0"/>
              </a:spcAft>
              <a:buNone/>
            </a:pPr>
            <a:r>
              <a:t/>
            </a:r>
            <a:endParaRPr sz="1900">
              <a:solidFill>
                <a:schemeClr val="lt1"/>
              </a:solidFill>
              <a:highlight>
                <a:srgbClr val="000000"/>
              </a:highlight>
            </a:endParaRPr>
          </a:p>
          <a:p>
            <a:pPr indent="0" lvl="0" marL="0" rtl="0" algn="l">
              <a:lnSpc>
                <a:spcPct val="115000"/>
              </a:lnSpc>
              <a:spcBef>
                <a:spcPts val="0"/>
              </a:spcBef>
              <a:spcAft>
                <a:spcPts val="0"/>
              </a:spcAft>
              <a:buNone/>
            </a:pPr>
            <a:r>
              <a:rPr i="1" lang="en-US" sz="1900">
                <a:solidFill>
                  <a:srgbClr val="222222"/>
                </a:solidFill>
                <a:latin typeface="Poppins"/>
                <a:ea typeface="Poppins"/>
                <a:cs typeface="Poppins"/>
                <a:sym typeface="Poppins"/>
              </a:rPr>
              <a:t> </a:t>
            </a:r>
            <a:endParaRPr i="1" sz="1900">
              <a:solidFill>
                <a:srgbClr val="222222"/>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solidFill>
                <a:srgbClr val="222222"/>
              </a:solidFill>
              <a:latin typeface="Poppins"/>
              <a:ea typeface="Poppins"/>
              <a:cs typeface="Poppins"/>
              <a:sym typeface="Poppins"/>
            </a:endParaRPr>
          </a:p>
          <a:p>
            <a:pPr indent="0" lvl="0" marL="0" rtl="0" algn="l">
              <a:lnSpc>
                <a:spcPct val="115000"/>
              </a:lnSpc>
              <a:spcBef>
                <a:spcPts val="0"/>
              </a:spcBef>
              <a:spcAft>
                <a:spcPts val="0"/>
              </a:spcAft>
              <a:buNone/>
            </a:pPr>
            <a:r>
              <a:rPr b="1" lang="en-US" sz="1900">
                <a:solidFill>
                  <a:srgbClr val="222222"/>
                </a:solidFill>
                <a:latin typeface="Poppins"/>
                <a:ea typeface="Poppins"/>
                <a:cs typeface="Poppins"/>
                <a:sym typeface="Poppins"/>
              </a:rPr>
              <a:t>Please share in the chat:..</a:t>
            </a:r>
            <a:endParaRPr b="1" sz="1900">
              <a:solidFill>
                <a:srgbClr val="222222"/>
              </a:solidFill>
              <a:latin typeface="Poppins"/>
              <a:ea typeface="Poppins"/>
              <a:cs typeface="Poppins"/>
              <a:sym typeface="Poppins"/>
            </a:endParaRPr>
          </a:p>
          <a:p>
            <a:pPr indent="0" lvl="0" marL="457200" rtl="0" algn="l">
              <a:lnSpc>
                <a:spcPct val="115000"/>
              </a:lnSpc>
              <a:spcBef>
                <a:spcPts val="0"/>
              </a:spcBef>
              <a:spcAft>
                <a:spcPts val="0"/>
              </a:spcAft>
              <a:buNone/>
            </a:pPr>
            <a:r>
              <a:t/>
            </a:r>
            <a:endParaRPr sz="1900">
              <a:solidFill>
                <a:srgbClr val="222222"/>
              </a:solidFill>
              <a:latin typeface="Poppins"/>
              <a:ea typeface="Poppins"/>
              <a:cs typeface="Poppins"/>
              <a:sym typeface="Poppins"/>
            </a:endParaRPr>
          </a:p>
          <a:p>
            <a:pPr indent="-340201" lvl="0" marL="457200" rtl="0" algn="l">
              <a:lnSpc>
                <a:spcPct val="115000"/>
              </a:lnSpc>
              <a:spcBef>
                <a:spcPts val="0"/>
              </a:spcBef>
              <a:spcAft>
                <a:spcPts val="0"/>
              </a:spcAft>
              <a:buClr>
                <a:srgbClr val="222222"/>
              </a:buClr>
              <a:buSzPct val="100000"/>
              <a:buFont typeface="Poppins"/>
              <a:buChar char="•"/>
            </a:pPr>
            <a:r>
              <a:rPr lang="en-US" sz="1900">
                <a:solidFill>
                  <a:srgbClr val="222222"/>
                </a:solidFill>
                <a:latin typeface="Poppins"/>
                <a:ea typeface="Poppins"/>
                <a:cs typeface="Poppins"/>
                <a:sym typeface="Poppins"/>
              </a:rPr>
              <a:t>What information was helpful to hear during your breakout room?</a:t>
            </a:r>
            <a:endParaRPr sz="1900">
              <a:solidFill>
                <a:srgbClr val="222222"/>
              </a:solidFill>
              <a:latin typeface="Poppins"/>
              <a:ea typeface="Poppins"/>
              <a:cs typeface="Poppins"/>
              <a:sym typeface="Poppins"/>
            </a:endParaRPr>
          </a:p>
          <a:p>
            <a:pPr indent="0" lvl="0" marL="457200" rtl="0" algn="l">
              <a:lnSpc>
                <a:spcPct val="115000"/>
              </a:lnSpc>
              <a:spcBef>
                <a:spcPts val="0"/>
              </a:spcBef>
              <a:spcAft>
                <a:spcPts val="0"/>
              </a:spcAft>
              <a:buNone/>
            </a:pPr>
            <a:r>
              <a:t/>
            </a:r>
            <a:endParaRPr sz="1900">
              <a:solidFill>
                <a:srgbClr val="222222"/>
              </a:solidFill>
              <a:latin typeface="Poppins"/>
              <a:ea typeface="Poppins"/>
              <a:cs typeface="Poppins"/>
              <a:sym typeface="Poppins"/>
            </a:endParaRPr>
          </a:p>
          <a:p>
            <a:pPr indent="-340201" lvl="0" marL="457200" rtl="0" algn="l">
              <a:lnSpc>
                <a:spcPct val="115000"/>
              </a:lnSpc>
              <a:spcBef>
                <a:spcPts val="0"/>
              </a:spcBef>
              <a:spcAft>
                <a:spcPts val="0"/>
              </a:spcAft>
              <a:buClr>
                <a:srgbClr val="222222"/>
              </a:buClr>
              <a:buSzPct val="100000"/>
              <a:buFont typeface="Poppins"/>
              <a:buChar char="•"/>
            </a:pPr>
            <a:r>
              <a:rPr lang="en-US" sz="1900">
                <a:solidFill>
                  <a:srgbClr val="222222"/>
                </a:solidFill>
                <a:latin typeface="Poppins"/>
                <a:ea typeface="Poppins"/>
                <a:cs typeface="Poppins"/>
                <a:sym typeface="Poppins"/>
              </a:rPr>
              <a:t>What area in the framework will you focus on adding to the current work you do now? </a:t>
            </a:r>
            <a:endParaRPr sz="1900">
              <a:solidFill>
                <a:srgbClr val="222222"/>
              </a:solidFill>
              <a:latin typeface="Poppins"/>
              <a:ea typeface="Poppins"/>
              <a:cs typeface="Poppins"/>
              <a:sym typeface="Poppins"/>
            </a:endParaRPr>
          </a:p>
          <a:p>
            <a:pPr indent="0" lvl="0" marL="457200" rtl="0" algn="l">
              <a:lnSpc>
                <a:spcPct val="115000"/>
              </a:lnSpc>
              <a:spcBef>
                <a:spcPts val="0"/>
              </a:spcBef>
              <a:spcAft>
                <a:spcPts val="0"/>
              </a:spcAft>
              <a:buNone/>
            </a:pPr>
            <a:r>
              <a:t/>
            </a:r>
            <a:endParaRPr sz="1900">
              <a:solidFill>
                <a:srgbClr val="222222"/>
              </a:solidFill>
              <a:latin typeface="Poppins"/>
              <a:ea typeface="Poppins"/>
              <a:cs typeface="Poppins"/>
              <a:sym typeface="Poppins"/>
            </a:endParaRPr>
          </a:p>
          <a:p>
            <a:pPr indent="-340201" lvl="0" marL="457200" rtl="0" algn="l">
              <a:lnSpc>
                <a:spcPct val="115000"/>
              </a:lnSpc>
              <a:spcBef>
                <a:spcPts val="0"/>
              </a:spcBef>
              <a:spcAft>
                <a:spcPts val="0"/>
              </a:spcAft>
              <a:buClr>
                <a:srgbClr val="222222"/>
              </a:buClr>
              <a:buSzPct val="100000"/>
              <a:buFont typeface="Poppins"/>
              <a:buChar char="•"/>
            </a:pPr>
            <a:r>
              <a:rPr lang="en-US" sz="1900">
                <a:solidFill>
                  <a:srgbClr val="222222"/>
                </a:solidFill>
                <a:latin typeface="Poppins"/>
                <a:ea typeface="Poppins"/>
                <a:cs typeface="Poppins"/>
                <a:sym typeface="Poppins"/>
              </a:rPr>
              <a:t>What do you need to be able to develop a stronger </a:t>
            </a:r>
            <a:r>
              <a:rPr lang="en-US" sz="1900">
                <a:solidFill>
                  <a:srgbClr val="222222"/>
                </a:solidFill>
                <a:latin typeface="Poppins"/>
                <a:ea typeface="Poppins"/>
                <a:cs typeface="Poppins"/>
                <a:sym typeface="Poppins"/>
              </a:rPr>
              <a:t>Abolitionist</a:t>
            </a:r>
            <a:r>
              <a:rPr lang="en-US" sz="1900">
                <a:solidFill>
                  <a:srgbClr val="222222"/>
                </a:solidFill>
                <a:latin typeface="Poppins"/>
                <a:ea typeface="Poppins"/>
                <a:cs typeface="Poppins"/>
                <a:sym typeface="Poppins"/>
              </a:rPr>
              <a:t> mindset? </a:t>
            </a:r>
            <a:endParaRPr sz="1900">
              <a:solidFill>
                <a:srgbClr val="222222"/>
              </a:solidFill>
              <a:latin typeface="Poppins"/>
              <a:ea typeface="Poppins"/>
              <a:cs typeface="Poppins"/>
              <a:sym typeface="Poppins"/>
            </a:endParaRPr>
          </a:p>
          <a:p>
            <a:pPr indent="0" lvl="0" marL="457200" rtl="0" algn="l">
              <a:lnSpc>
                <a:spcPct val="115000"/>
              </a:lnSpc>
              <a:spcBef>
                <a:spcPts val="0"/>
              </a:spcBef>
              <a:spcAft>
                <a:spcPts val="0"/>
              </a:spcAft>
              <a:buNone/>
            </a:pPr>
            <a:r>
              <a:t/>
            </a:r>
            <a:endParaRPr sz="1900">
              <a:solidFill>
                <a:srgbClr val="222222"/>
              </a:solidFill>
              <a:latin typeface="Poppins"/>
              <a:ea typeface="Poppins"/>
              <a:cs typeface="Poppins"/>
              <a:sym typeface="Poppins"/>
            </a:endParaRPr>
          </a:p>
          <a:p>
            <a:pPr indent="0" lvl="0" marL="0" rtl="0" algn="l">
              <a:lnSpc>
                <a:spcPct val="115000"/>
              </a:lnSpc>
              <a:spcBef>
                <a:spcPts val="0"/>
              </a:spcBef>
              <a:spcAft>
                <a:spcPts val="0"/>
              </a:spcAft>
              <a:buNone/>
            </a:pPr>
            <a:r>
              <a:t/>
            </a:r>
            <a:endParaRPr sz="1900">
              <a:solidFill>
                <a:schemeClr val="lt1"/>
              </a:solidFill>
              <a:highlight>
                <a:srgbClr val="000000"/>
              </a:highlight>
            </a:endParaRPr>
          </a:p>
          <a:p>
            <a:pPr indent="0" lvl="0" marL="0" rtl="0" algn="l">
              <a:lnSpc>
                <a:spcPct val="115000"/>
              </a:lnSpc>
              <a:spcBef>
                <a:spcPts val="0"/>
              </a:spcBef>
              <a:spcAft>
                <a:spcPts val="0"/>
              </a:spcAft>
              <a:buNone/>
            </a:pPr>
            <a:r>
              <a:t/>
            </a:r>
            <a:endParaRPr sz="1900">
              <a:solidFill>
                <a:schemeClr val="lt1"/>
              </a:solidFill>
              <a:highlight>
                <a:srgbClr val="000000"/>
              </a:highlight>
            </a:endParaRPr>
          </a:p>
          <a:p>
            <a:pPr indent="0" lvl="0" marL="0" rtl="0" algn="l">
              <a:lnSpc>
                <a:spcPct val="115000"/>
              </a:lnSpc>
              <a:spcBef>
                <a:spcPts val="0"/>
              </a:spcBef>
              <a:spcAft>
                <a:spcPts val="0"/>
              </a:spcAft>
              <a:buNone/>
            </a:pPr>
            <a:r>
              <a:t/>
            </a:r>
            <a:endParaRPr sz="1900">
              <a:solidFill>
                <a:schemeClr val="lt1"/>
              </a:solidFill>
              <a:highlight>
                <a:srgbClr val="000000"/>
              </a:highlight>
            </a:endParaRPr>
          </a:p>
          <a:p>
            <a:pPr indent="0" lvl="0" marL="0" rtl="0" algn="l">
              <a:lnSpc>
                <a:spcPct val="115000"/>
              </a:lnSpc>
              <a:spcBef>
                <a:spcPts val="0"/>
              </a:spcBef>
              <a:spcAft>
                <a:spcPts val="0"/>
              </a:spcAft>
              <a:buClr>
                <a:schemeClr val="dk1"/>
              </a:buClr>
              <a:buSzPct val="100000"/>
              <a:buFont typeface="Arial"/>
              <a:buNone/>
            </a:pPr>
            <a:r>
              <a:t/>
            </a:r>
            <a:endParaRPr sz="1100">
              <a:solidFill>
                <a:srgbClr val="C55A11"/>
              </a:solidFill>
              <a:highlight>
                <a:srgbClr val="FFFFFF"/>
              </a:highlight>
            </a:endParaRPr>
          </a:p>
        </p:txBody>
      </p:sp>
      <p:sp>
        <p:nvSpPr>
          <p:cNvPr id="254" name="Google Shape;254;p31"/>
          <p:cNvSpPr txBox="1"/>
          <p:nvPr/>
        </p:nvSpPr>
        <p:spPr>
          <a:xfrm>
            <a:off x="936000" y="1292975"/>
            <a:ext cx="3040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EF36A8"/>
                </a:solidFill>
                <a:latin typeface="Poppins"/>
                <a:ea typeface="Poppins"/>
                <a:cs typeface="Poppins"/>
                <a:sym typeface="Poppins"/>
              </a:rPr>
              <a:t>Chat Box: 5 min </a:t>
            </a:r>
            <a:endParaRPr sz="2600">
              <a:solidFill>
                <a:srgbClr val="EF36A8"/>
              </a:solidFill>
              <a:latin typeface="Poppins"/>
              <a:ea typeface="Poppins"/>
              <a:cs typeface="Poppins"/>
              <a:sym typeface="Poppins"/>
            </a:endParaRPr>
          </a:p>
        </p:txBody>
      </p:sp>
      <p:pic>
        <p:nvPicPr>
          <p:cNvPr id="255" name="Google Shape;255;p31"/>
          <p:cNvPicPr preferRelativeResize="0"/>
          <p:nvPr/>
        </p:nvPicPr>
        <p:blipFill>
          <a:blip r:embed="rId4">
            <a:alphaModFix/>
          </a:blip>
          <a:stretch>
            <a:fillRect/>
          </a:stretch>
        </p:blipFill>
        <p:spPr>
          <a:xfrm>
            <a:off x="9818275" y="6059125"/>
            <a:ext cx="1806401" cy="336425"/>
          </a:xfrm>
          <a:prstGeom prst="rect">
            <a:avLst/>
          </a:prstGeom>
          <a:noFill/>
          <a:ln>
            <a:noFill/>
          </a:ln>
        </p:spPr>
      </p:pic>
      <p:pic>
        <p:nvPicPr>
          <p:cNvPr descr="Disney’s Safety is an inspiring true story of former Clemson University football safety Ray McElrathbey (Jay Reeves), a young man facing a series of challenging circumstances, whose dedication and persistence help him to triumph over repeated adversities. Aided by his teammates and the Clemson community, he succeeds on the field while simultaneously raising and caring for his 11-year-old brother Fahmarr (Thaddeus J. Mixson). Now streaming exclusively on #DisneyPlus. #SafetyMovie🏈&#10;&#10;Safety soundtrack is now available! Stream here: http://disneymusic.co/safety&#10;&#10;Connect with Disney Music on:&#10;&#10;Instagram: https://instagram.com/disneymusic&#10;Facebook: https://facebook.com/disneymusic&#10;Twitter: https://twitter.com/disneymusic&#10;&#10;Music video by H.E.R. performing Hold Us Together (From &quot;Safety&quot;/Official Video). © 2021 Walt Disney Records&#10;&#10;http://vevo.ly/clTWEo" id="256" name="Google Shape;256;p31" title="H.E.R. - Hold Us Together (From &quot;Safety&quot;/Official Video)">
            <a:hlinkClick r:id="rId5"/>
          </p:cNvPr>
          <p:cNvPicPr preferRelativeResize="0"/>
          <p:nvPr/>
        </p:nvPicPr>
        <p:blipFill>
          <a:blip r:embed="rId6">
            <a:alphaModFix/>
          </a:blip>
          <a:stretch>
            <a:fillRect/>
          </a:stretch>
        </p:blipFill>
        <p:spPr>
          <a:xfrm>
            <a:off x="9818275" y="4615030"/>
            <a:ext cx="1806400" cy="13547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32"/>
          <p:cNvSpPr txBox="1"/>
          <p:nvPr/>
        </p:nvSpPr>
        <p:spPr>
          <a:xfrm>
            <a:off x="1264650" y="2743200"/>
            <a:ext cx="9662700" cy="165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900">
                <a:solidFill>
                  <a:srgbClr val="EF36A8"/>
                </a:solidFill>
                <a:latin typeface="Poppins"/>
                <a:ea typeface="Poppins"/>
                <a:cs typeface="Poppins"/>
                <a:sym typeface="Poppins"/>
              </a:rPr>
              <a:t>ACTIVITY</a:t>
            </a:r>
            <a:r>
              <a:rPr lang="en-US" sz="2900">
                <a:solidFill>
                  <a:srgbClr val="222222"/>
                </a:solidFill>
                <a:latin typeface="Poppins"/>
                <a:ea typeface="Poppins"/>
                <a:cs typeface="Poppins"/>
                <a:sym typeface="Poppins"/>
              </a:rPr>
              <a:t> (? minutes)</a:t>
            </a:r>
            <a:endParaRPr sz="2900">
              <a:solidFill>
                <a:srgbClr val="222222"/>
              </a:solidFill>
              <a:latin typeface="Poppins"/>
              <a:ea typeface="Poppins"/>
              <a:cs typeface="Poppins"/>
              <a:sym typeface="Poppins"/>
            </a:endParaRPr>
          </a:p>
          <a:p>
            <a:pPr indent="0" lvl="0" marL="0" rtl="0" algn="l">
              <a:lnSpc>
                <a:spcPct val="115000"/>
              </a:lnSpc>
              <a:spcBef>
                <a:spcPts val="0"/>
              </a:spcBef>
              <a:spcAft>
                <a:spcPts val="0"/>
              </a:spcAft>
              <a:buNone/>
            </a:pPr>
            <a:r>
              <a:rPr lang="en-US" sz="2900">
                <a:solidFill>
                  <a:srgbClr val="222222"/>
                </a:solidFill>
                <a:latin typeface="Poppins"/>
                <a:ea typeface="Poppins"/>
                <a:cs typeface="Poppins"/>
                <a:sym typeface="Poppins"/>
              </a:rPr>
              <a:t>Please share out a response that was shared by one of your colleagues that moved you? </a:t>
            </a:r>
            <a:endParaRPr b="1" sz="3600">
              <a:solidFill>
                <a:srgbClr val="222222"/>
              </a:solidFill>
              <a:latin typeface="Poppins"/>
              <a:ea typeface="Poppins"/>
              <a:cs typeface="Poppins"/>
              <a:sym typeface="Poppins"/>
            </a:endParaRPr>
          </a:p>
        </p:txBody>
      </p:sp>
      <p:pic>
        <p:nvPicPr>
          <p:cNvPr id="263" name="Google Shape;263;p32"/>
          <p:cNvPicPr preferRelativeResize="0"/>
          <p:nvPr/>
        </p:nvPicPr>
        <p:blipFill>
          <a:blip r:embed="rId4">
            <a:alphaModFix/>
          </a:blip>
          <a:stretch>
            <a:fillRect/>
          </a:stretch>
        </p:blipFill>
        <p:spPr>
          <a:xfrm>
            <a:off x="9818275" y="6059125"/>
            <a:ext cx="1806401" cy="33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15"/>
          <p:cNvSpPr txBox="1"/>
          <p:nvPr>
            <p:ph idx="4294967295" type="body"/>
          </p:nvPr>
        </p:nvSpPr>
        <p:spPr>
          <a:xfrm>
            <a:off x="1177150" y="1202275"/>
            <a:ext cx="4062000" cy="768900"/>
          </a:xfrm>
          <a:prstGeom prst="rect">
            <a:avLst/>
          </a:prstGeom>
        </p:spPr>
        <p:txBody>
          <a:bodyPr anchorCtr="0" anchor="t" bIns="45700" lIns="91425" spcFirstLastPara="1" rIns="91425" wrap="square" tIns="45700">
            <a:normAutofit/>
          </a:bodyPr>
          <a:lstStyle/>
          <a:p>
            <a:pPr indent="0" lvl="0" marL="0" rtl="0" algn="l">
              <a:lnSpc>
                <a:spcPct val="100000"/>
              </a:lnSpc>
              <a:spcBef>
                <a:spcPts val="1000"/>
              </a:spcBef>
              <a:spcAft>
                <a:spcPts val="0"/>
              </a:spcAft>
              <a:buNone/>
            </a:pPr>
            <a:r>
              <a:rPr b="1" lang="en-US" sz="2400">
                <a:solidFill>
                  <a:schemeClr val="lt1"/>
                </a:solidFill>
                <a:latin typeface="Poppins"/>
                <a:ea typeface="Poppins"/>
                <a:cs typeface="Poppins"/>
                <a:sym typeface="Poppins"/>
              </a:rPr>
              <a:t>Race &amp; Racism Round 1</a:t>
            </a:r>
            <a:endParaRPr b="1" sz="2400">
              <a:solidFill>
                <a:schemeClr val="lt1"/>
              </a:solidFill>
              <a:latin typeface="Poppins"/>
              <a:ea typeface="Poppins"/>
              <a:cs typeface="Poppins"/>
              <a:sym typeface="Poppins"/>
            </a:endParaRPr>
          </a:p>
        </p:txBody>
      </p:sp>
      <p:sp>
        <p:nvSpPr>
          <p:cNvPr id="106" name="Google Shape;106;p15"/>
          <p:cNvSpPr txBox="1"/>
          <p:nvPr/>
        </p:nvSpPr>
        <p:spPr>
          <a:xfrm>
            <a:off x="828275" y="2161276"/>
            <a:ext cx="10348500" cy="4154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300">
                <a:solidFill>
                  <a:srgbClr val="EF36A8"/>
                </a:solidFill>
                <a:latin typeface="Poppins"/>
                <a:ea typeface="Poppins"/>
                <a:cs typeface="Poppins"/>
                <a:sym typeface="Poppins"/>
              </a:rPr>
              <a:t>P</a:t>
            </a:r>
            <a:r>
              <a:rPr b="1" lang="en-US" sz="2300">
                <a:solidFill>
                  <a:srgbClr val="EF36A8"/>
                </a:solidFill>
                <a:latin typeface="Poppins"/>
                <a:ea typeface="Poppins"/>
                <a:cs typeface="Poppins"/>
                <a:sym typeface="Poppins"/>
              </a:rPr>
              <a:t>lease share your response to the following prompt in the chat: </a:t>
            </a:r>
            <a:endParaRPr sz="2100">
              <a:solidFill>
                <a:schemeClr val="dk1"/>
              </a:solidFill>
              <a:latin typeface="Poppins"/>
              <a:ea typeface="Poppins"/>
              <a:cs typeface="Poppins"/>
              <a:sym typeface="Poppins"/>
            </a:endParaRPr>
          </a:p>
          <a:p>
            <a:pPr indent="0" lvl="0" marL="0" rtl="0" algn="l">
              <a:spcBef>
                <a:spcPts val="0"/>
              </a:spcBef>
              <a:spcAft>
                <a:spcPts val="0"/>
              </a:spcAft>
              <a:buNone/>
            </a:pPr>
            <a:r>
              <a:rPr lang="en-US" sz="2100">
                <a:solidFill>
                  <a:schemeClr val="dk1"/>
                </a:solidFill>
                <a:latin typeface="Poppins"/>
                <a:ea typeface="Poppins"/>
                <a:cs typeface="Poppins"/>
                <a:sym typeface="Poppins"/>
              </a:rPr>
              <a:t>On a scale of 0-5, how comfortable are you talking about race/racism? Explain.</a:t>
            </a:r>
            <a:endParaRPr sz="2100">
              <a:solidFill>
                <a:schemeClr val="dk1"/>
              </a:solidFill>
              <a:latin typeface="Poppins"/>
              <a:ea typeface="Poppins"/>
              <a:cs typeface="Poppins"/>
              <a:sym typeface="Poppins"/>
            </a:endParaRPr>
          </a:p>
          <a:p>
            <a:pPr indent="0" lvl="0" marL="0" rtl="0" algn="l">
              <a:spcBef>
                <a:spcPts val="0"/>
              </a:spcBef>
              <a:spcAft>
                <a:spcPts val="0"/>
              </a:spcAft>
              <a:buNone/>
            </a:pPr>
            <a:r>
              <a:t/>
            </a:r>
            <a:endParaRPr sz="2100">
              <a:solidFill>
                <a:schemeClr val="dk1"/>
              </a:solidFill>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0 = I would rather not talk about race/racism.</a:t>
            </a:r>
            <a:endParaRPr sz="1900">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1 = I am very uncomfortable talking about race/racism.</a:t>
            </a:r>
            <a:endParaRPr sz="1900">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2 = I am usually uncomfortable talking about race/racism.</a:t>
            </a:r>
            <a:endParaRPr sz="1900">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3 = I am sometimes uncomfortable talking about race/racism.</a:t>
            </a:r>
            <a:endParaRPr sz="1900">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4 = I am usually comfortable talking about race/racism.</a:t>
            </a:r>
            <a:endParaRPr sz="1900">
              <a:latin typeface="Poppins"/>
              <a:ea typeface="Poppins"/>
              <a:cs typeface="Poppins"/>
              <a:sym typeface="Poppins"/>
            </a:endParaRPr>
          </a:p>
          <a:p>
            <a:pPr indent="0" lvl="0" marL="609600" rtl="0" algn="l">
              <a:lnSpc>
                <a:spcPct val="150000"/>
              </a:lnSpc>
              <a:spcBef>
                <a:spcPts val="0"/>
              </a:spcBef>
              <a:spcAft>
                <a:spcPts val="0"/>
              </a:spcAft>
              <a:buNone/>
            </a:pPr>
            <a:r>
              <a:rPr lang="en-US" sz="1900">
                <a:latin typeface="Poppins"/>
                <a:ea typeface="Poppins"/>
                <a:cs typeface="Poppins"/>
                <a:sym typeface="Poppins"/>
              </a:rPr>
              <a:t>5 = I am very comfortable talking about race/racism.</a:t>
            </a:r>
            <a:endParaRPr sz="3200">
              <a:solidFill>
                <a:srgbClr val="FF0000"/>
              </a:solidFill>
              <a:latin typeface="Poppins"/>
              <a:ea typeface="Poppins"/>
              <a:cs typeface="Poppins"/>
              <a:sym typeface="Poppins"/>
            </a:endParaRPr>
          </a:p>
        </p:txBody>
      </p:sp>
      <p:pic>
        <p:nvPicPr>
          <p:cNvPr id="107" name="Google Shape;107;p15"/>
          <p:cNvPicPr preferRelativeResize="0"/>
          <p:nvPr/>
        </p:nvPicPr>
        <p:blipFill>
          <a:blip r:embed="rId4">
            <a:alphaModFix/>
          </a:blip>
          <a:stretch>
            <a:fillRect/>
          </a:stretch>
        </p:blipFill>
        <p:spPr>
          <a:xfrm>
            <a:off x="9818275" y="6059125"/>
            <a:ext cx="1806401" cy="336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33"/>
          <p:cNvSpPr txBox="1"/>
          <p:nvPr/>
        </p:nvSpPr>
        <p:spPr>
          <a:xfrm>
            <a:off x="6996175" y="2082075"/>
            <a:ext cx="4104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latin typeface="Poppins Medium"/>
                <a:ea typeface="Poppins Medium"/>
                <a:cs typeface="Poppins Medium"/>
                <a:sym typeface="Poppins Medium"/>
              </a:rPr>
              <a:t>shauntenj@innerenso.com</a:t>
            </a:r>
            <a:endParaRPr sz="2100">
              <a:latin typeface="Poppins Medium"/>
              <a:ea typeface="Poppins Medium"/>
              <a:cs typeface="Poppins Medium"/>
              <a:sym typeface="Poppins Medium"/>
            </a:endParaRPr>
          </a:p>
        </p:txBody>
      </p:sp>
      <p:sp>
        <p:nvSpPr>
          <p:cNvPr id="270" name="Google Shape;270;p33"/>
          <p:cNvSpPr txBox="1"/>
          <p:nvPr/>
        </p:nvSpPr>
        <p:spPr>
          <a:xfrm>
            <a:off x="7118975" y="3319925"/>
            <a:ext cx="4104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latin typeface="Poppins Medium"/>
                <a:ea typeface="Poppins Medium"/>
                <a:cs typeface="Poppins Medium"/>
                <a:sym typeface="Poppins Medium"/>
              </a:rPr>
              <a:t>innerenso.com</a:t>
            </a:r>
            <a:endParaRPr sz="2100">
              <a:latin typeface="Poppins Medium"/>
              <a:ea typeface="Poppins Medium"/>
              <a:cs typeface="Poppins Medium"/>
              <a:sym typeface="Poppins Medium"/>
            </a:endParaRPr>
          </a:p>
        </p:txBody>
      </p:sp>
      <p:sp>
        <p:nvSpPr>
          <p:cNvPr id="271" name="Google Shape;271;p33"/>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Poppins"/>
                <a:ea typeface="Poppins"/>
                <a:cs typeface="Poppins"/>
                <a:sym typeface="Poppins"/>
              </a:rPr>
              <a:t>© 2021 Inner Enso. All Rights Reserved.</a:t>
            </a:r>
            <a:endParaRPr sz="12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ph idx="4294967295" type="title"/>
          </p:nvPr>
        </p:nvSpPr>
        <p:spPr>
          <a:xfrm>
            <a:off x="1428450" y="357800"/>
            <a:ext cx="9335100" cy="1429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100">
                <a:solidFill>
                  <a:schemeClr val="lt1"/>
                </a:solidFill>
                <a:latin typeface="Poppins"/>
                <a:ea typeface="Poppins"/>
                <a:cs typeface="Poppins"/>
                <a:sym typeface="Poppins"/>
              </a:rPr>
              <a:t>2-Minute Breathe Bubble</a:t>
            </a:r>
            <a:endParaRPr b="1" sz="3100">
              <a:solidFill>
                <a:schemeClr val="lt1"/>
              </a:solidFill>
              <a:latin typeface="Poppins"/>
              <a:ea typeface="Poppins"/>
              <a:cs typeface="Poppins"/>
              <a:sym typeface="Poppins"/>
            </a:endParaRPr>
          </a:p>
        </p:txBody>
      </p:sp>
      <p:sp>
        <p:nvSpPr>
          <p:cNvPr id="113" name="Google Shape;113;p16"/>
          <p:cNvSpPr/>
          <p:nvPr/>
        </p:nvSpPr>
        <p:spPr>
          <a:xfrm>
            <a:off x="2835325" y="1555850"/>
            <a:ext cx="6080100" cy="45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Breathe in  - Breathe out. Think Nothing exercise. Get your daily calm with this meditation breathe bubble with relaxing sea background.  Relax and focus when you train your self to meditate. &#10;&#10;This video sets you on the beach of a calm sea - breathe in / breathe out. &#10;&#10;Arrive home. Take a big breath. Stop the time. It’s your time now. Learn to be happier. Every day.&#10;&#10;Breathe In Calm Mindfulness Meditation App is your app to calm your mind, reduce anxiety, manage stress, sleep deeply and improve happiness. Millions are using meditation and white noise sounds to relax, focus and sleep better. &#10;&#10;The core feature of Breathe In Calm App: add available Youtube free meditation videos to Breathe In Calm App and meditate and relax again and again. Our Breathe activities will help you to find yourself. Use this app to relax your baby with soothing white noise baby sounds. Daily changing quotes and affirmations will keep you positive and strong.&#10;&#10;Android: https://play.google.com/store/apps/details?id=com.leverageiq.breathein.calmapp&#10;&#10;iOS: https://itunes.apple.com/us/app/breathe-in-calm-meditation-app/id1379005442?l=de&amp;ls=1&amp;mt=8&#10;&#10;Web: https://breatheincalm.app&#10;&#10;Breathe In Calm Mindfulness Meditation App is your app to calm your mind, reduce anxiety, manage stress, sleep deeply and improve happiness. Millions are using meditation and white noise sounds to relax, focus and sleep better. &#10;&#10;The core feature of Breathe In Calm App: add available Youtube free meditation videos to Breathe In Calm App and meditate and relax again and again. Our Breathe activities will help you to find yourself. Use this app to relax your baby with soothing white noise baby sounds. Daily changing quotes and affirmations will keep you positive and strong.  &#10;&#10;Arrive home. Put the key on the table. Take a big breath. Now you can relax. Stop the time. It’s your time now. Get inspired, every day. Reflect the meaning of our daily quote. Learn to be happier. Every day.&#10;&#10;Breathe In Calm App is the perfect white noise / meditation app for beginners or intermediate and advanced users, as the mindfulness &amp; meditation content is user individual. &#10;&#10;Discover with the power of meditations: &#10;- Thousands of guided free Meditations / Mindfulness and White noise sounds videos in Breathe In Calm App or through Youtube&#10;- 4 breathing exercises to calm and focus yourself building a daily habit&#10;- 4 breathe bubble&#10;- Daily reminder for your mindfulness meditation&#10;- best meditation techniques for beginners&#10;- Changing Quotes / Affirmations for a positive life&#10;- Selected relaxing meditation videos and sounds for mindfulness&#10;- Proven white noise sounds and mindfulness videos&#10;- free meditation for beginners (through Youtube)&#10;- Favorites for your preferred white noise sound and meditation videos&#10;- White Noise Sounds that will bring your baby a new calm&#10;- Add your own voice or sound to the app&#10;&#10;&#10;Available free Meditations and free Mindfulness programs in Breathe In Calm app or through Youtube: &#10;&#10;* Sleep deeply right now&#10;* best meditation techniques for beginners&#10;* Calming Anxiety &#10;* Reduce Stress&#10;* Deep Sleep&#10;* Improve sleep quality&#10;* Focus and Concentration&#10;* Leadership&#10;* Better Relationships&#10;* Breaking Habits&#10;* Happiness&#10;* Gratitude&#10;* Self-Esteem and Self-love&#10;* Body Scan&#10;* Loving-Kindness&#10;* Mindful eating&#10;* Commuting to work or school &#10;* Mindfulness at College &#10;* Mindfulness at Work&#10;* Walking meditation&#10;* Calm Babies&#10;&#10;White noise sounds &amp; free White noise videos: &#10;&#10;* Rain sounds &amp; shower sounds&#10;* Water sounds &amp; river sounds&#10;* Nature sounds like birds sounds&#10;* tropical forest sounds&#10;* Heart sounds&#10;* heart sounds (white noise sounds)&#10;* ambient sounds (baby white noise)&#10;* calming sounds (white noise baby)&#10;* womb sounds&#10;* Ocean sounds &#10;* Vacuum cleaner &#10;* wave sounds &#10;- and don’t forget - you can sing yourself a baby lullaby or just record your best own soothing sound&#10;&#10;&#10;Practice the best meditation types by adding them through Youtube videos:&#10;* Secular Mindfulness&#10;* Buddhist Mindfulness&#10;* Zen&#10;* Insight Meditation&#10;* Vipassana&#10;* MBSR&#10;* Walking Meditation&#10;* Breathing Meditation&#10;* Kundalini Yoga&#10;* Metta &#10;* Advaita Vedanta&#10;&#10;&#10;Or just add the best free Youtube Meditation videos:&#10;&#10;* free Daily Quotes (from Youtube)&#10;* Positive pregnancy affirmations (from Youtube&#10;* free Daily Calm or Sleep stories (Calm.com) from Youtube&#10;* free Mini Meditations (Headspace) from Youtube&#10;* free Guided Meditations (from Youtube&#10;&#10;This video can be classified as: BreatheIn Calm App, Breathe Bubble, breathe app, breethe app, calm app, calm app breathe bubble, calm breathe bubble, bubble bubble breathe drill, calm down and breathe, stay calm and breathe, mindfulness app, breathing exercises, breathing exercises for anxiety, breathing exercises for pregnant women, breathing exercises for relaxation, breathe in breathe out, breathe calm down, breathe calmly, breathe calm app, just breathe calming video, breathe, bubble, calm, app, breathein" id="114" name="Google Shape;114;p16" title="2 min Breathe Bubble |  Breathe Exercises - Sea - Think Nothing Exercise I Breathe In Calm App">
            <a:hlinkClick r:id="rId3"/>
          </p:cNvPr>
          <p:cNvPicPr preferRelativeResize="0"/>
          <p:nvPr/>
        </p:nvPicPr>
        <p:blipFill>
          <a:blip r:embed="rId4">
            <a:alphaModFix/>
          </a:blip>
          <a:stretch>
            <a:fillRect/>
          </a:stretch>
        </p:blipFill>
        <p:spPr>
          <a:xfrm>
            <a:off x="2917226" y="1623423"/>
            <a:ext cx="5931250" cy="4448450"/>
          </a:xfrm>
          <a:prstGeom prst="rect">
            <a:avLst/>
          </a:prstGeom>
          <a:noFill/>
          <a:ln>
            <a:noFill/>
          </a:ln>
        </p:spPr>
      </p:pic>
      <p:pic>
        <p:nvPicPr>
          <p:cNvPr id="115" name="Google Shape;115;p16"/>
          <p:cNvPicPr preferRelativeResize="0"/>
          <p:nvPr/>
        </p:nvPicPr>
        <p:blipFill>
          <a:blip r:embed="rId5">
            <a:alphaModFix/>
          </a:blip>
          <a:stretch>
            <a:fillRect/>
          </a:stretch>
        </p:blipFill>
        <p:spPr>
          <a:xfrm>
            <a:off x="9818275" y="6059125"/>
            <a:ext cx="1806401" cy="33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Google Shape;120;p17"/>
          <p:cNvSpPr txBox="1"/>
          <p:nvPr>
            <p:ph idx="4294967295" type="body"/>
          </p:nvPr>
        </p:nvSpPr>
        <p:spPr>
          <a:xfrm>
            <a:off x="691975" y="2183908"/>
            <a:ext cx="9687900" cy="3955500"/>
          </a:xfrm>
          <a:prstGeom prst="rect">
            <a:avLst/>
          </a:prstGeom>
        </p:spPr>
        <p:txBody>
          <a:bodyPr anchorCtr="0" anchor="t" bIns="45700" lIns="91425" spcFirstLastPara="1" rIns="91425" wrap="square" tIns="45700">
            <a:normAutofit/>
          </a:bodyPr>
          <a:lstStyle/>
          <a:p>
            <a:pPr indent="-355600" lvl="0" marL="457200" rtl="0" algn="l">
              <a:lnSpc>
                <a:spcPct val="150000"/>
              </a:lnSpc>
              <a:spcBef>
                <a:spcPts val="100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kind</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aware of your privilege &amp; positionality</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a compassionate listener</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open to learning</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brave</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lang="en-US" sz="2000">
                <a:solidFill>
                  <a:srgbClr val="222222"/>
                </a:solidFill>
                <a:latin typeface="Poppins"/>
                <a:ea typeface="Poppins"/>
                <a:cs typeface="Poppins"/>
                <a:sym typeface="Poppins"/>
              </a:rPr>
              <a:t>Be present in your discomfort</a:t>
            </a:r>
            <a:endParaRPr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b="1" lang="en-US" sz="2000">
                <a:solidFill>
                  <a:srgbClr val="222222"/>
                </a:solidFill>
                <a:latin typeface="Poppins"/>
                <a:ea typeface="Poppins"/>
                <a:cs typeface="Poppins"/>
                <a:sym typeface="Poppins"/>
              </a:rPr>
              <a:t>Be willing to critically examine your existing beliefs</a:t>
            </a:r>
            <a:endParaRPr b="1" sz="2000">
              <a:solidFill>
                <a:srgbClr val="222222"/>
              </a:solidFill>
              <a:latin typeface="Poppins"/>
              <a:ea typeface="Poppins"/>
              <a:cs typeface="Poppins"/>
              <a:sym typeface="Poppins"/>
            </a:endParaRPr>
          </a:p>
          <a:p>
            <a:pPr indent="-355600" lvl="0" marL="457200" rtl="0" algn="l">
              <a:lnSpc>
                <a:spcPct val="150000"/>
              </a:lnSpc>
              <a:spcBef>
                <a:spcPts val="0"/>
              </a:spcBef>
              <a:spcAft>
                <a:spcPts val="0"/>
              </a:spcAft>
              <a:buClr>
                <a:srgbClr val="222222"/>
              </a:buClr>
              <a:buSzPts val="2000"/>
              <a:buFont typeface="Poppins"/>
              <a:buChar char="•"/>
            </a:pPr>
            <a:r>
              <a:rPr b="1" lang="en-US" sz="2000">
                <a:solidFill>
                  <a:srgbClr val="222222"/>
                </a:solidFill>
                <a:latin typeface="Poppins"/>
                <a:ea typeface="Poppins"/>
                <a:cs typeface="Poppins"/>
                <a:sym typeface="Poppins"/>
              </a:rPr>
              <a:t>Be conscious of what patterns of behavior you cling to</a:t>
            </a:r>
            <a:endParaRPr b="1" sz="2000">
              <a:solidFill>
                <a:srgbClr val="222222"/>
              </a:solidFill>
              <a:latin typeface="Poppins"/>
              <a:ea typeface="Poppins"/>
              <a:cs typeface="Poppins"/>
              <a:sym typeface="Poppins"/>
            </a:endParaRPr>
          </a:p>
        </p:txBody>
      </p:sp>
      <p:sp>
        <p:nvSpPr>
          <p:cNvPr id="121" name="Google Shape;121;p17"/>
          <p:cNvSpPr txBox="1"/>
          <p:nvPr/>
        </p:nvSpPr>
        <p:spPr>
          <a:xfrm>
            <a:off x="0" y="6453600"/>
            <a:ext cx="12192000" cy="404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300">
                <a:solidFill>
                  <a:srgbClr val="FFFFFF"/>
                </a:solidFill>
                <a:latin typeface="Roboto"/>
                <a:ea typeface="Roboto"/>
                <a:cs typeface="Roboto"/>
                <a:sym typeface="Roboto"/>
              </a:rPr>
              <a:t>This presentation was created and curated by Tymmony Keegan, 10th grade Humanities Teacher and Abolitionist educator at Cleveland STEM H.S.</a:t>
            </a:r>
            <a:endParaRPr sz="1300">
              <a:solidFill>
                <a:srgbClr val="FFFFFF"/>
              </a:solidFill>
              <a:latin typeface="Roboto"/>
              <a:ea typeface="Roboto"/>
              <a:cs typeface="Roboto"/>
              <a:sym typeface="Roboto"/>
            </a:endParaRPr>
          </a:p>
        </p:txBody>
      </p:sp>
      <p:pic>
        <p:nvPicPr>
          <p:cNvPr id="122" name="Google Shape;122;p17"/>
          <p:cNvPicPr preferRelativeResize="0"/>
          <p:nvPr/>
        </p:nvPicPr>
        <p:blipFill>
          <a:blip r:embed="rId4">
            <a:alphaModFix/>
          </a:blip>
          <a:stretch>
            <a:fillRect/>
          </a:stretch>
        </p:blipFill>
        <p:spPr>
          <a:xfrm>
            <a:off x="6448575" y="170412"/>
            <a:ext cx="5571699" cy="3183825"/>
          </a:xfrm>
          <a:prstGeom prst="rect">
            <a:avLst/>
          </a:prstGeom>
          <a:noFill/>
          <a:ln>
            <a:noFill/>
          </a:ln>
        </p:spPr>
      </p:pic>
      <p:sp>
        <p:nvSpPr>
          <p:cNvPr id="123" name="Google Shape;123;p17"/>
          <p:cNvSpPr txBox="1"/>
          <p:nvPr/>
        </p:nvSpPr>
        <p:spPr>
          <a:xfrm>
            <a:off x="7697312" y="1023707"/>
            <a:ext cx="3705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400">
                <a:solidFill>
                  <a:schemeClr val="lt1"/>
                </a:solidFill>
                <a:latin typeface="Poppins"/>
                <a:ea typeface="Poppins"/>
                <a:cs typeface="Poppins"/>
                <a:sym typeface="Poppins"/>
              </a:rPr>
              <a:t>You can’t create new ways of being with old patterns of behavior</a:t>
            </a:r>
            <a:endParaRPr i="1" sz="2400">
              <a:solidFill>
                <a:schemeClr val="lt1"/>
              </a:solidFill>
              <a:latin typeface="Poppins"/>
              <a:ea typeface="Poppins"/>
              <a:cs typeface="Poppins"/>
              <a:sym typeface="Poppins"/>
            </a:endParaRPr>
          </a:p>
        </p:txBody>
      </p:sp>
      <p:pic>
        <p:nvPicPr>
          <p:cNvPr id="124" name="Google Shape;124;p17"/>
          <p:cNvPicPr preferRelativeResize="0"/>
          <p:nvPr/>
        </p:nvPicPr>
        <p:blipFill>
          <a:blip r:embed="rId5">
            <a:alphaModFix/>
          </a:blip>
          <a:stretch>
            <a:fillRect/>
          </a:stretch>
        </p:blipFill>
        <p:spPr>
          <a:xfrm>
            <a:off x="9818275" y="6059125"/>
            <a:ext cx="1806401" cy="33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18"/>
          <p:cNvSpPr txBox="1"/>
          <p:nvPr>
            <p:ph idx="1" type="body"/>
          </p:nvPr>
        </p:nvSpPr>
        <p:spPr>
          <a:xfrm>
            <a:off x="6275800" y="1253400"/>
            <a:ext cx="5081700" cy="4351200"/>
          </a:xfrm>
          <a:prstGeom prst="rect">
            <a:avLst/>
          </a:prstGeom>
          <a:noFill/>
          <a:ln>
            <a:noFill/>
          </a:ln>
        </p:spPr>
        <p:txBody>
          <a:bodyPr anchorCtr="0" anchor="t" bIns="45700" lIns="91425" spcFirstLastPara="1" rIns="91425" wrap="square" tIns="45700">
            <a:noAutofit/>
          </a:bodyPr>
          <a:lstStyle/>
          <a:p>
            <a:pPr indent="-152400" lvl="0" marL="228600" rtl="0" algn="l">
              <a:lnSpc>
                <a:spcPct val="115000"/>
              </a:lnSpc>
              <a:spcBef>
                <a:spcPts val="0"/>
              </a:spcBef>
              <a:spcAft>
                <a:spcPts val="0"/>
              </a:spcAft>
              <a:buClr>
                <a:schemeClr val="dk1"/>
              </a:buClr>
              <a:buSzPts val="2400"/>
              <a:buFont typeface="Poppins"/>
              <a:buChar char="•"/>
            </a:pPr>
            <a:r>
              <a:rPr lang="en-US" sz="2400">
                <a:latin typeface="Poppins"/>
                <a:ea typeface="Poppins"/>
                <a:cs typeface="Poppins"/>
                <a:sym typeface="Poppins"/>
              </a:rPr>
              <a:t>Founded by Shaunte &amp; Anthony Johnson in 2018 </a:t>
            </a:r>
            <a:endParaRPr sz="2400">
              <a:latin typeface="Poppins"/>
              <a:ea typeface="Poppins"/>
              <a:cs typeface="Poppins"/>
              <a:sym typeface="Poppins"/>
            </a:endParaRPr>
          </a:p>
          <a:p>
            <a:pPr indent="-152400" lvl="0" marL="228600" rtl="0" algn="l">
              <a:lnSpc>
                <a:spcPct val="115000"/>
              </a:lnSpc>
              <a:spcBef>
                <a:spcPts val="0"/>
              </a:spcBef>
              <a:spcAft>
                <a:spcPts val="0"/>
              </a:spcAft>
              <a:buClr>
                <a:schemeClr val="dk1"/>
              </a:buClr>
              <a:buSzPts val="2400"/>
              <a:buFont typeface="Poppins"/>
              <a:buChar char="•"/>
            </a:pPr>
            <a:r>
              <a:rPr lang="en-US" sz="2400">
                <a:latin typeface="Poppins"/>
                <a:ea typeface="Poppins"/>
                <a:cs typeface="Poppins"/>
                <a:sym typeface="Poppins"/>
              </a:rPr>
              <a:t>Powered by a </a:t>
            </a:r>
            <a:r>
              <a:rPr lang="en-US" sz="2400">
                <a:solidFill>
                  <a:srgbClr val="222222"/>
                </a:solidFill>
                <a:highlight>
                  <a:srgbClr val="FFFFFF"/>
                </a:highlight>
                <a:latin typeface="Poppins"/>
                <a:ea typeface="Poppins"/>
                <a:cs typeface="Poppins"/>
                <a:sym typeface="Poppins"/>
              </a:rPr>
              <a:t>culturally diverse network of professionals, athletes &amp; social influencers who leverage their experiences to create compelling content</a:t>
            </a:r>
            <a:endParaRPr sz="2400">
              <a:solidFill>
                <a:srgbClr val="222222"/>
              </a:solidFill>
              <a:highlight>
                <a:srgbClr val="FFFFFF"/>
              </a:highlight>
              <a:latin typeface="Poppins"/>
              <a:ea typeface="Poppins"/>
              <a:cs typeface="Poppins"/>
              <a:sym typeface="Poppins"/>
            </a:endParaRPr>
          </a:p>
          <a:p>
            <a:pPr indent="-152400" lvl="0" marL="228600" rtl="0" algn="l">
              <a:lnSpc>
                <a:spcPct val="115000"/>
              </a:lnSpc>
              <a:spcBef>
                <a:spcPts val="0"/>
              </a:spcBef>
              <a:spcAft>
                <a:spcPts val="0"/>
              </a:spcAft>
              <a:buClr>
                <a:schemeClr val="dk1"/>
              </a:buClr>
              <a:buSzPts val="2400"/>
              <a:buFont typeface="Poppins"/>
              <a:buChar char="•"/>
            </a:pPr>
            <a:r>
              <a:rPr lang="en-US" sz="2400">
                <a:latin typeface="Poppins"/>
                <a:ea typeface="Poppins"/>
                <a:cs typeface="Poppins"/>
                <a:sym typeface="Poppins"/>
              </a:rPr>
              <a:t>P</a:t>
            </a:r>
            <a:r>
              <a:rPr i="0" lang="en-US" sz="2400" u="none" strike="noStrike">
                <a:solidFill>
                  <a:schemeClr val="dk1"/>
                </a:solidFill>
                <a:latin typeface="Poppins"/>
                <a:ea typeface="Poppins"/>
                <a:cs typeface="Poppins"/>
                <a:sym typeface="Poppins"/>
              </a:rPr>
              <a:t>romoting racial equity through the lens of Abolitionist teaching</a:t>
            </a:r>
            <a:endParaRPr sz="2400">
              <a:latin typeface="Poppins"/>
              <a:ea typeface="Poppins"/>
              <a:cs typeface="Poppins"/>
              <a:sym typeface="Poppins"/>
            </a:endParaRPr>
          </a:p>
        </p:txBody>
      </p:sp>
      <p:pic>
        <p:nvPicPr>
          <p:cNvPr id="131" name="Google Shape;131;p18"/>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32" name="Google Shape;132;p18"/>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Poppins"/>
                <a:ea typeface="Poppins"/>
                <a:cs typeface="Poppins"/>
                <a:sym typeface="Poppins"/>
              </a:rPr>
              <a:t>© 2021 Inner Enso. All Rights Reserved.</a:t>
            </a:r>
            <a:endParaRPr sz="1200">
              <a:solidFill>
                <a:schemeClr val="lt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pic>
        <p:nvPicPr>
          <p:cNvPr id="138" name="Google Shape;138;p19"/>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39" name="Google Shape;139;p19"/>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Poppins"/>
                <a:ea typeface="Poppins"/>
                <a:cs typeface="Poppins"/>
                <a:sym typeface="Poppins"/>
              </a:rPr>
              <a:t>© 2021 Inner Enso. All Rights Reserved.</a:t>
            </a:r>
            <a:endParaRPr sz="1200">
              <a:solidFill>
                <a:schemeClr val="lt1"/>
              </a:solidFill>
              <a:latin typeface="Poppins"/>
              <a:ea typeface="Poppins"/>
              <a:cs typeface="Poppins"/>
              <a:sym typeface="Poppins"/>
            </a:endParaRPr>
          </a:p>
        </p:txBody>
      </p:sp>
      <p:pic>
        <p:nvPicPr>
          <p:cNvPr id="140" name="Google Shape;140;p19"/>
          <p:cNvPicPr preferRelativeResize="0"/>
          <p:nvPr/>
        </p:nvPicPr>
        <p:blipFill>
          <a:blip r:embed="rId5">
            <a:alphaModFix/>
          </a:blip>
          <a:stretch>
            <a:fillRect/>
          </a:stretch>
        </p:blipFill>
        <p:spPr>
          <a:xfrm>
            <a:off x="6454175" y="1123128"/>
            <a:ext cx="5170501" cy="44814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0"/>
          <p:cNvSpPr txBox="1"/>
          <p:nvPr>
            <p:ph type="title"/>
          </p:nvPr>
        </p:nvSpPr>
        <p:spPr>
          <a:xfrm>
            <a:off x="1246050" y="1593600"/>
            <a:ext cx="9699900" cy="3670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15000"/>
              </a:lnSpc>
              <a:spcBef>
                <a:spcPts val="0"/>
              </a:spcBef>
              <a:spcAft>
                <a:spcPts val="0"/>
              </a:spcAft>
              <a:buClr>
                <a:schemeClr val="dk1"/>
              </a:buClr>
              <a:buSzPct val="150943"/>
              <a:buFont typeface="Calibri"/>
              <a:buNone/>
            </a:pPr>
            <a:r>
              <a:rPr b="1" lang="en-US" sz="2650">
                <a:solidFill>
                  <a:srgbClr val="EF36A8"/>
                </a:solidFill>
                <a:latin typeface="Poppins"/>
                <a:ea typeface="Poppins"/>
                <a:cs typeface="Poppins"/>
                <a:sym typeface="Poppins"/>
              </a:rPr>
              <a:t>OUR MISSION</a:t>
            </a:r>
            <a:endParaRPr sz="2650">
              <a:solidFill>
                <a:srgbClr val="EF36A8"/>
              </a:solidFill>
              <a:latin typeface="Poppins"/>
              <a:ea typeface="Poppins"/>
              <a:cs typeface="Poppins"/>
              <a:sym typeface="Poppins"/>
            </a:endParaRPr>
          </a:p>
          <a:p>
            <a:pPr indent="0" lvl="0" marL="0" rtl="0" algn="ctr">
              <a:lnSpc>
                <a:spcPct val="115000"/>
              </a:lnSpc>
              <a:spcBef>
                <a:spcPts val="1000"/>
              </a:spcBef>
              <a:spcAft>
                <a:spcPts val="0"/>
              </a:spcAft>
              <a:buClr>
                <a:schemeClr val="dk1"/>
              </a:buClr>
              <a:buSzPct val="121212"/>
              <a:buFont typeface="Calibri"/>
              <a:buNone/>
            </a:pPr>
            <a:r>
              <a:t/>
            </a:r>
            <a:endParaRPr sz="33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ct val="121212"/>
              <a:buFont typeface="Calibri"/>
              <a:buNone/>
            </a:pPr>
            <a:r>
              <a:rPr lang="en-US" sz="3300">
                <a:solidFill>
                  <a:schemeClr val="lt1"/>
                </a:solidFill>
                <a:latin typeface="Poppins"/>
                <a:ea typeface="Poppins"/>
                <a:cs typeface="Poppins"/>
                <a:sym typeface="Poppins"/>
              </a:rPr>
              <a:t>“We believe through authentic connections, compassion, and storytelling we can provide a compelling DEI experience that will radically change educational systems.” </a:t>
            </a:r>
            <a:endParaRPr sz="3300">
              <a:solidFill>
                <a:schemeClr val="lt1"/>
              </a:solidFill>
              <a:latin typeface="Poppins"/>
              <a:ea typeface="Poppins"/>
              <a:cs typeface="Poppins"/>
              <a:sym typeface="Poppins"/>
            </a:endParaRPr>
          </a:p>
          <a:p>
            <a:pPr indent="0" lvl="0" marL="0" rtl="0" algn="l">
              <a:lnSpc>
                <a:spcPct val="115000"/>
              </a:lnSpc>
              <a:spcBef>
                <a:spcPts val="0"/>
              </a:spcBef>
              <a:spcAft>
                <a:spcPts val="0"/>
              </a:spcAft>
              <a:buClr>
                <a:schemeClr val="dk1"/>
              </a:buClr>
              <a:buSzPct val="180000"/>
              <a:buFont typeface="Calibri"/>
              <a:buNone/>
            </a:pPr>
            <a:r>
              <a:t/>
            </a:r>
            <a:endParaRPr sz="2222">
              <a:solidFill>
                <a:srgbClr val="EF36A8"/>
              </a:solidFill>
              <a:latin typeface="Poppins"/>
              <a:ea typeface="Poppins"/>
              <a:cs typeface="Poppins"/>
              <a:sym typeface="Poppins"/>
            </a:endParaRPr>
          </a:p>
          <a:p>
            <a:pPr indent="0" lvl="0" marL="0" rtl="0" algn="ctr">
              <a:lnSpc>
                <a:spcPct val="115000"/>
              </a:lnSpc>
              <a:spcBef>
                <a:spcPts val="0"/>
              </a:spcBef>
              <a:spcAft>
                <a:spcPts val="0"/>
              </a:spcAft>
              <a:buClr>
                <a:schemeClr val="dk1"/>
              </a:buClr>
              <a:buSzPct val="150943"/>
              <a:buFont typeface="Calibri"/>
              <a:buNone/>
            </a:pPr>
            <a:r>
              <a:rPr lang="en-US" sz="2650">
                <a:solidFill>
                  <a:schemeClr val="lt1"/>
                </a:solidFill>
                <a:latin typeface="Poppins"/>
                <a:ea typeface="Poppins"/>
                <a:cs typeface="Poppins"/>
                <a:sym typeface="Poppins"/>
              </a:rPr>
              <a:t>-INNER ENSO</a:t>
            </a:r>
            <a:r>
              <a:rPr lang="en-US" sz="3300">
                <a:solidFill>
                  <a:schemeClr val="lt1"/>
                </a:solidFill>
                <a:latin typeface="Poppins"/>
                <a:ea typeface="Poppins"/>
                <a:cs typeface="Poppins"/>
                <a:sym typeface="Poppins"/>
              </a:rPr>
              <a:t> </a:t>
            </a:r>
            <a:endParaRPr sz="3300">
              <a:solidFill>
                <a:schemeClr val="lt1"/>
              </a:solidFill>
              <a:latin typeface="Poppins"/>
              <a:ea typeface="Poppins"/>
              <a:cs typeface="Poppins"/>
              <a:sym typeface="Poppins"/>
            </a:endParaRPr>
          </a:p>
        </p:txBody>
      </p:sp>
      <p:pic>
        <p:nvPicPr>
          <p:cNvPr id="147" name="Google Shape;147;p20"/>
          <p:cNvPicPr preferRelativeResize="0"/>
          <p:nvPr/>
        </p:nvPicPr>
        <p:blipFill>
          <a:blip r:embed="rId4">
            <a:alphaModFix/>
          </a:blip>
          <a:stretch>
            <a:fillRect/>
          </a:stretch>
        </p:blipFill>
        <p:spPr>
          <a:xfrm>
            <a:off x="9818275" y="6059125"/>
            <a:ext cx="1806401" cy="336425"/>
          </a:xfrm>
          <a:prstGeom prst="rect">
            <a:avLst/>
          </a:prstGeom>
          <a:noFill/>
          <a:ln>
            <a:noFill/>
          </a:ln>
        </p:spPr>
      </p:pic>
      <p:sp>
        <p:nvSpPr>
          <p:cNvPr id="148" name="Google Shape;148;p20"/>
          <p:cNvSpPr txBox="1"/>
          <p:nvPr/>
        </p:nvSpPr>
        <p:spPr>
          <a:xfrm>
            <a:off x="434175" y="6155500"/>
            <a:ext cx="517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Poppins"/>
                <a:ea typeface="Poppins"/>
                <a:cs typeface="Poppins"/>
                <a:sym typeface="Poppins"/>
              </a:rPr>
              <a:t>© 2021 Inner Enso. All Rights Reserved.</a:t>
            </a:r>
            <a:endParaRPr sz="1200">
              <a:solidFill>
                <a:schemeClr val="lt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pic>
        <p:nvPicPr>
          <p:cNvPr id="154" name="Google Shape;154;p21"/>
          <p:cNvPicPr preferRelativeResize="0"/>
          <p:nvPr/>
        </p:nvPicPr>
        <p:blipFill>
          <a:blip r:embed="rId4">
            <a:alphaModFix/>
          </a:blip>
          <a:stretch>
            <a:fillRect/>
          </a:stretch>
        </p:blipFill>
        <p:spPr>
          <a:xfrm>
            <a:off x="4859719" y="5451575"/>
            <a:ext cx="2472556" cy="460475"/>
          </a:xfrm>
          <a:prstGeom prst="rect">
            <a:avLst/>
          </a:prstGeom>
          <a:noFill/>
          <a:ln>
            <a:noFill/>
          </a:ln>
        </p:spPr>
      </p:pic>
      <p:sp>
        <p:nvSpPr>
          <p:cNvPr id="155" name="Google Shape;155;p21"/>
          <p:cNvSpPr txBox="1"/>
          <p:nvPr/>
        </p:nvSpPr>
        <p:spPr>
          <a:xfrm>
            <a:off x="4655250" y="5051375"/>
            <a:ext cx="288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latin typeface="Poppins"/>
                <a:ea typeface="Poppins"/>
                <a:cs typeface="Poppins"/>
                <a:sym typeface="Poppins"/>
              </a:rPr>
              <a:t>Brought to you by</a:t>
            </a:r>
            <a:endParaRPr>
              <a:solidFill>
                <a:schemeClr val="lt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ctrTitle"/>
          </p:nvPr>
        </p:nvSpPr>
        <p:spPr>
          <a:xfrm>
            <a:off x="1524000" y="853323"/>
            <a:ext cx="9144000" cy="1920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800">
                <a:solidFill>
                  <a:schemeClr val="lt1"/>
                </a:solidFill>
                <a:latin typeface="Poppins"/>
                <a:ea typeface="Poppins"/>
                <a:cs typeface="Poppins"/>
                <a:sym typeface="Poppins"/>
              </a:rPr>
              <a:t>What is A</a:t>
            </a:r>
            <a:r>
              <a:rPr b="1" lang="en-US" sz="3800">
                <a:solidFill>
                  <a:schemeClr val="lt1"/>
                </a:solidFill>
                <a:latin typeface="Poppins"/>
                <a:ea typeface="Poppins"/>
                <a:cs typeface="Poppins"/>
                <a:sym typeface="Poppins"/>
              </a:rPr>
              <a:t>bolitionist</a:t>
            </a:r>
            <a:r>
              <a:rPr b="1" lang="en-US" sz="3800">
                <a:solidFill>
                  <a:schemeClr val="lt1"/>
                </a:solidFill>
                <a:latin typeface="Poppins"/>
                <a:ea typeface="Poppins"/>
                <a:cs typeface="Poppins"/>
                <a:sym typeface="Poppins"/>
              </a:rPr>
              <a:t> Teaching?</a:t>
            </a:r>
            <a:r>
              <a:rPr lang="en-US">
                <a:solidFill>
                  <a:schemeClr val="lt1"/>
                </a:solidFill>
                <a:latin typeface="Poppins"/>
                <a:ea typeface="Poppins"/>
                <a:cs typeface="Poppins"/>
                <a:sym typeface="Poppins"/>
              </a:rPr>
              <a:t> </a:t>
            </a:r>
            <a:endParaRPr>
              <a:solidFill>
                <a:schemeClr val="lt1"/>
              </a:solidFill>
              <a:latin typeface="Poppins"/>
              <a:ea typeface="Poppins"/>
              <a:cs typeface="Poppins"/>
              <a:sym typeface="Poppins"/>
            </a:endParaRPr>
          </a:p>
        </p:txBody>
      </p:sp>
      <p:sp>
        <p:nvSpPr>
          <p:cNvPr id="162" name="Google Shape;162;p22"/>
          <p:cNvSpPr txBox="1"/>
          <p:nvPr/>
        </p:nvSpPr>
        <p:spPr>
          <a:xfrm>
            <a:off x="1561500" y="2610125"/>
            <a:ext cx="9069000" cy="25689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None/>
            </a:pPr>
            <a:r>
              <a:rPr lang="en-US" sz="2100">
                <a:solidFill>
                  <a:schemeClr val="lt1"/>
                </a:solidFill>
                <a:latin typeface="Poppins"/>
                <a:ea typeface="Poppins"/>
                <a:cs typeface="Poppins"/>
                <a:sym typeface="Poppins"/>
              </a:rPr>
              <a:t>The practice of </a:t>
            </a:r>
            <a:r>
              <a:rPr b="1" lang="en-US" sz="2100">
                <a:solidFill>
                  <a:schemeClr val="lt1"/>
                </a:solidFill>
                <a:latin typeface="Poppins"/>
                <a:ea typeface="Poppins"/>
                <a:cs typeface="Poppins"/>
                <a:sym typeface="Poppins"/>
              </a:rPr>
              <a:t>working in solidarity</a:t>
            </a:r>
            <a:r>
              <a:rPr lang="en-US" sz="2100">
                <a:solidFill>
                  <a:schemeClr val="lt1"/>
                </a:solidFill>
                <a:latin typeface="Poppins"/>
                <a:ea typeface="Poppins"/>
                <a:cs typeface="Poppins"/>
                <a:sym typeface="Poppins"/>
              </a:rPr>
              <a:t> with communities of color while drawing on the imagination, creativity, refusal, (re)membering, visionary thinking, </a:t>
            </a:r>
            <a:r>
              <a:rPr b="1" lang="en-US" sz="2100">
                <a:solidFill>
                  <a:srgbClr val="EF36A8"/>
                </a:solidFill>
                <a:latin typeface="Poppins"/>
                <a:ea typeface="Poppins"/>
                <a:cs typeface="Poppins"/>
                <a:sym typeface="Poppins"/>
              </a:rPr>
              <a:t>healing</a:t>
            </a:r>
            <a:r>
              <a:rPr lang="en-US" sz="2100">
                <a:solidFill>
                  <a:schemeClr val="lt1"/>
                </a:solidFill>
                <a:latin typeface="Poppins"/>
                <a:ea typeface="Poppins"/>
                <a:cs typeface="Poppins"/>
                <a:sym typeface="Poppins"/>
              </a:rPr>
              <a:t>, rebellious spirit, boldness, determination, and subversiveness of abolitionists to </a:t>
            </a:r>
            <a:r>
              <a:rPr b="1" lang="en-US" sz="2100">
                <a:solidFill>
                  <a:schemeClr val="lt1"/>
                </a:solidFill>
                <a:latin typeface="Poppins"/>
                <a:ea typeface="Poppins"/>
                <a:cs typeface="Poppins"/>
                <a:sym typeface="Poppins"/>
              </a:rPr>
              <a:t>eradicate injustice</a:t>
            </a:r>
            <a:r>
              <a:rPr lang="en-US" sz="2100">
                <a:solidFill>
                  <a:schemeClr val="lt1"/>
                </a:solidFill>
                <a:latin typeface="Poppins"/>
                <a:ea typeface="Poppins"/>
                <a:cs typeface="Poppins"/>
                <a:sym typeface="Poppins"/>
              </a:rPr>
              <a:t> in and outside of schools.</a:t>
            </a:r>
            <a:endParaRPr sz="2100">
              <a:solidFill>
                <a:schemeClr val="lt1"/>
              </a:solidFill>
              <a:latin typeface="Poppins"/>
              <a:ea typeface="Poppins"/>
              <a:cs typeface="Poppins"/>
              <a:sym typeface="Poppins"/>
            </a:endParaRPr>
          </a:p>
          <a:p>
            <a:pPr indent="0" lvl="0" marL="0" rtl="0" algn="ctr">
              <a:lnSpc>
                <a:spcPct val="115000"/>
              </a:lnSpc>
              <a:spcBef>
                <a:spcPts val="0"/>
              </a:spcBef>
              <a:spcAft>
                <a:spcPts val="0"/>
              </a:spcAft>
              <a:buNone/>
            </a:pPr>
            <a:r>
              <a:t/>
            </a:r>
            <a:endParaRPr sz="2100">
              <a:solidFill>
                <a:schemeClr val="lt1"/>
              </a:solidFill>
              <a:latin typeface="Poppins"/>
              <a:ea typeface="Poppins"/>
              <a:cs typeface="Poppins"/>
              <a:sym typeface="Poppins"/>
            </a:endParaRPr>
          </a:p>
          <a:p>
            <a:pPr indent="0" lvl="0" marL="0" rtl="0" algn="ctr">
              <a:lnSpc>
                <a:spcPct val="115000"/>
              </a:lnSpc>
              <a:spcBef>
                <a:spcPts val="0"/>
              </a:spcBef>
              <a:spcAft>
                <a:spcPts val="0"/>
              </a:spcAft>
              <a:buClr>
                <a:schemeClr val="dk1"/>
              </a:buClr>
              <a:buSzPts val="1100"/>
              <a:buFont typeface="Arial"/>
              <a:buNone/>
            </a:pPr>
            <a:r>
              <a:rPr i="1" lang="en-US" sz="1000">
                <a:solidFill>
                  <a:schemeClr val="lt1"/>
                </a:solidFill>
                <a:latin typeface="Poppins"/>
                <a:ea typeface="Poppins"/>
                <a:cs typeface="Poppins"/>
                <a:sym typeface="Poppins"/>
              </a:rPr>
              <a:t>Source: Dr. Bettina L. Love, We Want to Do More Than Survive - Abolitionist Teaching and the Pursuit of Educational Freedom</a:t>
            </a:r>
            <a:endParaRPr i="1" sz="1000">
              <a:solidFill>
                <a:schemeClr val="lt1"/>
              </a:solidFill>
              <a:latin typeface="Poppins"/>
              <a:ea typeface="Poppins"/>
              <a:cs typeface="Poppins"/>
              <a:sym typeface="Poppins"/>
            </a:endParaRPr>
          </a:p>
        </p:txBody>
      </p:sp>
      <p:pic>
        <p:nvPicPr>
          <p:cNvPr id="163" name="Google Shape;163;p22"/>
          <p:cNvPicPr preferRelativeResize="0"/>
          <p:nvPr/>
        </p:nvPicPr>
        <p:blipFill>
          <a:blip r:embed="rId3">
            <a:alphaModFix/>
          </a:blip>
          <a:stretch>
            <a:fillRect/>
          </a:stretch>
        </p:blipFill>
        <p:spPr>
          <a:xfrm>
            <a:off x="9818275" y="6059125"/>
            <a:ext cx="1806401" cy="33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